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446" r:id="rId5"/>
    <p:sldId id="419" r:id="rId6"/>
    <p:sldId id="448" r:id="rId7"/>
    <p:sldId id="447" r:id="rId8"/>
    <p:sldId id="443" r:id="rId9"/>
    <p:sldId id="450" r:id="rId10"/>
    <p:sldId id="441" r:id="rId11"/>
    <p:sldId id="453" r:id="rId12"/>
    <p:sldId id="458" r:id="rId13"/>
    <p:sldId id="454" r:id="rId14"/>
    <p:sldId id="457" r:id="rId15"/>
    <p:sldId id="442" r:id="rId16"/>
    <p:sldId id="459" r:id="rId17"/>
    <p:sldId id="460" r:id="rId18"/>
    <p:sldId id="445" r:id="rId19"/>
  </p:sldIdLst>
  <p:sldSz cx="9144000" cy="5143500" type="screen16x9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SSER Veronique" initials="TV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20BA"/>
    <a:srgbClr val="755EE3"/>
    <a:srgbClr val="6447EE"/>
    <a:srgbClr val="FD4A7C"/>
    <a:srgbClr val="EE268A"/>
    <a:srgbClr val="A30D58"/>
    <a:srgbClr val="000000"/>
    <a:srgbClr val="028818"/>
    <a:srgbClr val="339966"/>
    <a:srgbClr val="6CA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35943" autoAdjust="0"/>
  </p:normalViewPr>
  <p:slideViewPr>
    <p:cSldViewPr>
      <p:cViewPr>
        <p:scale>
          <a:sx n="80" d="100"/>
          <a:sy n="80" d="100"/>
        </p:scale>
        <p:origin x="-1002" y="-306"/>
      </p:cViewPr>
      <p:guideLst>
        <p:guide orient="horz" pos="2160"/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A05D6D-C15C-4E78-8DFA-25DD30F04892}" type="datetimeFigureOut">
              <a:rPr lang="fr-FR" smtClean="0"/>
              <a:t>11/01/2022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3C54D-0E5A-455B-98F6-8AB17431AF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33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D060F0-7452-4E5F-9C56-01E836841F63}" type="datetimeFigureOut">
              <a:rPr lang="fr-FR" smtClean="0"/>
              <a:t>11/01/2022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B4AE6F-1A78-40FF-8462-B0B4E57F82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2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58" y="3369139"/>
            <a:ext cx="9155058" cy="213657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770" y="-122200"/>
            <a:ext cx="9243635" cy="216024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1570804"/>
            <a:ext cx="2105411" cy="163220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276" y="134196"/>
            <a:ext cx="1831090" cy="1412751"/>
          </a:xfrm>
          <a:prstGeom prst="rect">
            <a:avLst/>
          </a:prstGeom>
        </p:spPr>
      </p:pic>
      <p:sp>
        <p:nvSpPr>
          <p:cNvPr id="9" name="ZoneTexte 8"/>
          <p:cNvSpPr txBox="1"/>
          <p:nvPr userDrawn="1"/>
        </p:nvSpPr>
        <p:spPr>
          <a:xfrm>
            <a:off x="1115616" y="3705876"/>
            <a:ext cx="80823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100" dirty="0" smtClean="0">
                <a:solidFill>
                  <a:schemeClr val="bg1">
                    <a:lumMod val="50000"/>
                  </a:schemeClr>
                </a:solidFill>
                <a:latin typeface="Bahnschrift Light SemiCondensed" panose="020B0502040204020203" pitchFamily="34" charset="0"/>
              </a:rPr>
              <a:t>Biodiversité pour la régulation naturelle des bioagresseurs</a:t>
            </a:r>
            <a:endParaRPr lang="fr-FR" sz="2100" dirty="0">
              <a:solidFill>
                <a:schemeClr val="bg1">
                  <a:lumMod val="50000"/>
                </a:schemeClr>
              </a:solidFill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296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3729395"/>
            <a:ext cx="9144000" cy="1620180"/>
          </a:xfrm>
          <a:prstGeom prst="rect">
            <a:avLst/>
          </a:prstGeom>
          <a:blipFill dpi="0" rotWithShape="1">
            <a:blip r:embed="rId2">
              <a:alphaModFix am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350"/>
          </a:p>
        </p:txBody>
      </p:sp>
      <p:cxnSp>
        <p:nvCxnSpPr>
          <p:cNvPr id="20" name="Connecteur droit 19"/>
          <p:cNvCxnSpPr/>
          <p:nvPr userDrawn="1"/>
        </p:nvCxnSpPr>
        <p:spPr>
          <a:xfrm>
            <a:off x="0" y="843558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Espace réservé du texte 2"/>
          <p:cNvSpPr>
            <a:spLocks noGrp="1"/>
          </p:cNvSpPr>
          <p:nvPr>
            <p:ph idx="1"/>
          </p:nvPr>
        </p:nvSpPr>
        <p:spPr>
          <a:xfrm>
            <a:off x="978154" y="1067488"/>
            <a:ext cx="7465229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75" indent="-257175">
              <a:buFontTx/>
              <a:buBlip>
                <a:blip r:embed="rId3"/>
              </a:buBlip>
              <a:defRPr sz="1700">
                <a:latin typeface="Bahnschrift SemiBold" pitchFamily="34" charset="0"/>
              </a:defRPr>
            </a:lvl1pPr>
            <a:lvl2pPr marL="557213" indent="-214313">
              <a:buFontTx/>
              <a:buBlip>
                <a:blip r:embed="rId4"/>
              </a:buBlip>
              <a:defRPr sz="1600"/>
            </a:lvl2pPr>
            <a:lvl3pPr marL="857250" indent="-171450">
              <a:buFontTx/>
              <a:buBlip>
                <a:blip r:embed="rId5"/>
              </a:buBlip>
              <a:defRPr sz="1600"/>
            </a:lvl3pPr>
            <a:lvl4pPr marL="1285875" indent="-257175">
              <a:buFontTx/>
              <a:buBlip>
                <a:blip r:embed="rId6"/>
              </a:buBlip>
              <a:defRPr sz="1600"/>
            </a:lvl4pPr>
            <a:lvl5pPr marL="1543050" indent="-171450">
              <a:buFontTx/>
              <a:buBlip>
                <a:blip r:embed="rId7"/>
              </a:buBlip>
              <a:defRPr sz="16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ZoneTexte 1"/>
          <p:cNvSpPr txBox="1"/>
          <p:nvPr userDrawn="1"/>
        </p:nvSpPr>
        <p:spPr>
          <a:xfrm>
            <a:off x="8208405" y="4617009"/>
            <a:ext cx="61206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6B4F5B33-EC43-4307-97FC-1A16DDF4E852}" type="slidenum">
              <a:rPr lang="fr-FR" sz="1350" smtClean="0">
                <a:solidFill>
                  <a:schemeClr val="bg1">
                    <a:lumMod val="50000"/>
                  </a:schemeClr>
                </a:solidFill>
              </a:rPr>
              <a:t>‹N°›</a:t>
            </a:fld>
            <a:endParaRPr lang="fr-FR" sz="135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2" y="-4259"/>
            <a:ext cx="1080120" cy="833351"/>
          </a:xfrm>
          <a:prstGeom prst="rect">
            <a:avLst/>
          </a:prstGeom>
        </p:spPr>
      </p:pic>
      <p:pic>
        <p:nvPicPr>
          <p:cNvPr id="9" name="Picture 4" descr="C:\Users\demadem75n\Documents\Doc_travail\BIODIV\RMT_BioReg\A5_logo\Prop_supports\envoi du 13-11-20\infographie_RMT_PC\logo RMT BIOREG color.png"/>
          <p:cNvPicPr>
            <a:picLocks noChangeAspect="1" noChangeArrowheads="1"/>
          </p:cNvPicPr>
          <p:nvPr userDrawn="1"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0" r="40756" b="27000"/>
          <a:stretch/>
        </p:blipFill>
        <p:spPr bwMode="auto">
          <a:xfrm>
            <a:off x="8130349" y="47286"/>
            <a:ext cx="978155" cy="77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re 1"/>
          <p:cNvSpPr>
            <a:spLocks noGrp="1"/>
          </p:cNvSpPr>
          <p:nvPr>
            <p:ph type="title"/>
          </p:nvPr>
        </p:nvSpPr>
        <p:spPr>
          <a:xfrm>
            <a:off x="1331640" y="44738"/>
            <a:ext cx="7370790" cy="391284"/>
          </a:xfrm>
        </p:spPr>
        <p:txBody>
          <a:bodyPr>
            <a:normAutofit/>
          </a:bodyPr>
          <a:lstStyle>
            <a:lvl1pPr algn="l">
              <a:defRPr sz="2000">
                <a:latin typeface="Bahnschrift SemiBold" panose="020B0502040204020203" pitchFamily="34" charset="0"/>
              </a:defRPr>
            </a:lvl1pPr>
          </a:lstStyle>
          <a:p>
            <a:r>
              <a:rPr lang="fr-FR" dirty="0" smtClean="0"/>
              <a:t>Ateliers – feuille de route 2022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21743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58" y="3369139"/>
            <a:ext cx="9155058" cy="213657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770" y="-122200"/>
            <a:ext cx="9243635" cy="216024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1550" y="2895786"/>
            <a:ext cx="8229600" cy="857250"/>
          </a:xfrm>
        </p:spPr>
        <p:txBody>
          <a:bodyPr/>
          <a:lstStyle>
            <a:lvl1pPr algn="l">
              <a:defRPr b="1">
                <a:latin typeface="Bahnschrift Light SemiCondensed" panose="020B0502040204020203" pitchFamily="34" charset="0"/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7723176-CF9F-446C-8068-928B7BC0FF99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6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1761661"/>
            <a:ext cx="8188727" cy="1125140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>
                    <a:lumMod val="50000"/>
                  </a:schemeClr>
                </a:solidFill>
                <a:latin typeface="Bahnschrift Light SemiCondensed" panose="020B0502040204020203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7650343" y="100078"/>
            <a:ext cx="1376159" cy="1121522"/>
          </a:xfrm>
          <a:prstGeom prst="rect">
            <a:avLst/>
          </a:prstGeom>
          <a:blipFill dpi="0" rotWithShape="1">
            <a:blip r:embed="rId4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350"/>
          </a:p>
        </p:txBody>
      </p:sp>
    </p:spTree>
    <p:extLst>
      <p:ext uri="{BB962C8B-B14F-4D97-AF65-F5344CB8AC3E}">
        <p14:creationId xmlns:p14="http://schemas.microsoft.com/office/powerpoint/2010/main" val="4209171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A982244-E908-44ED-BB82-D737FE4F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515B736-E88C-473C-BAA5-4F07B0B910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9B2CF9BF-2CF7-47BB-9223-CE03C631D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65143-5FD1-4562-B5BE-0291548B2C0C}" type="datetimeFigureOut">
              <a:rPr lang="fr-FR" smtClean="0"/>
              <a:t>11/01/2022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5196C94-F801-41F9-9A35-628D0C4CD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FEEB5B9D-075E-4ED8-9507-9B39CBEFC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34631-2B35-4BEE-AAC7-04E8478EE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747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23176-CF9F-446C-8068-928B7BC0FF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190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osez-agroecologie.org/images/imagesCK/files/actu-2020/The-effectiveness-of-flower-strips-and-hedgerows-on-pest-contro.pd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55776" y="2499742"/>
            <a:ext cx="612068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</a:t>
            </a:r>
            <a:r>
              <a:rPr lang="fr-FR" baseline="30000" dirty="0" smtClean="0"/>
              <a:t>ère</a:t>
            </a:r>
            <a:r>
              <a:rPr lang="fr-FR" dirty="0" smtClean="0"/>
              <a:t> réunion de travail en </a:t>
            </a:r>
            <a:r>
              <a:rPr lang="fr-FR" dirty="0" err="1" smtClean="0"/>
              <a:t>visio</a:t>
            </a:r>
            <a:r>
              <a:rPr lang="fr-FR" dirty="0" smtClean="0"/>
              <a:t>,  11/01/2022</a:t>
            </a:r>
          </a:p>
          <a:p>
            <a:endParaRPr lang="fr-FR" sz="500" dirty="0"/>
          </a:p>
          <a:p>
            <a:r>
              <a:rPr lang="fr-FR" sz="1600" dirty="0" smtClean="0"/>
              <a:t>Animation : Céline </a:t>
            </a:r>
            <a:r>
              <a:rPr lang="fr-FR" sz="1600" dirty="0" err="1" smtClean="0"/>
              <a:t>Cervek</a:t>
            </a:r>
            <a:r>
              <a:rPr lang="fr-FR" sz="1600" dirty="0" smtClean="0"/>
              <a:t> (CRACVL) et Véronique </a:t>
            </a:r>
            <a:r>
              <a:rPr lang="fr-FR" sz="1600" dirty="0" err="1" smtClean="0"/>
              <a:t>Sarthou</a:t>
            </a:r>
            <a:r>
              <a:rPr lang="fr-FR" sz="1600" dirty="0" smtClean="0"/>
              <a:t> (</a:t>
            </a:r>
            <a:r>
              <a:rPr lang="fr-FR" sz="1600" dirty="0" err="1" smtClean="0"/>
              <a:t>Syrphys</a:t>
            </a:r>
            <a:r>
              <a:rPr lang="fr-FR" sz="1600" dirty="0" smtClean="0"/>
              <a:t>)</a:t>
            </a:r>
            <a:endParaRPr lang="fr-FR" sz="1600" dirty="0"/>
          </a:p>
        </p:txBody>
      </p:sp>
      <p:sp>
        <p:nvSpPr>
          <p:cNvPr id="4" name="ZoneTexte 3"/>
          <p:cNvSpPr txBox="1"/>
          <p:nvPr/>
        </p:nvSpPr>
        <p:spPr>
          <a:xfrm>
            <a:off x="2483768" y="1524729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GT Bandes fleuries</a:t>
            </a:r>
            <a:endParaRPr lang="fr-FR" sz="2400" b="1" dirty="0"/>
          </a:p>
        </p:txBody>
      </p:sp>
      <p:grpSp>
        <p:nvGrpSpPr>
          <p:cNvPr id="5" name="Groupe 4"/>
          <p:cNvGrpSpPr/>
          <p:nvPr/>
        </p:nvGrpSpPr>
        <p:grpSpPr>
          <a:xfrm>
            <a:off x="7596336" y="1972225"/>
            <a:ext cx="1387537" cy="792088"/>
            <a:chOff x="3851920" y="3017155"/>
            <a:chExt cx="1387537" cy="792088"/>
          </a:xfrm>
        </p:grpSpPr>
        <p:pic>
          <p:nvPicPr>
            <p:cNvPr id="6" name="Image 5"/>
            <p:cNvPicPr>
              <a:picLocks noChangeAspect="1"/>
            </p:cNvPicPr>
            <p:nvPr/>
          </p:nvPicPr>
          <p:blipFill rotWithShape="1">
            <a:blip r:embed="rId2"/>
            <a:srcRect l="23625" t="18445" r="23220" b="16588"/>
            <a:stretch/>
          </p:blipFill>
          <p:spPr>
            <a:xfrm>
              <a:off x="3851920" y="3017155"/>
              <a:ext cx="648072" cy="792088"/>
            </a:xfrm>
            <a:prstGeom prst="rect">
              <a:avLst/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24623" y="3105781"/>
              <a:ext cx="614834" cy="6148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2957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 smtClean="0"/>
              <a:t>OJ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978154" y="1067488"/>
            <a:ext cx="7914326" cy="3592494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14h – 16h :</a:t>
            </a:r>
          </a:p>
          <a:p>
            <a:pPr lvl="1"/>
            <a:r>
              <a:rPr lang="fr-FR" sz="1600" dirty="0" smtClean="0"/>
              <a:t>Cadre et objectifs de ce groupe de travail</a:t>
            </a:r>
          </a:p>
          <a:p>
            <a:pPr lvl="1"/>
            <a:r>
              <a:rPr lang="fr-FR" dirty="0" smtClean="0"/>
              <a:t>Travaux déjà identifiés + tour des participants : autres actions à signaler ?</a:t>
            </a:r>
          </a:p>
          <a:p>
            <a:pPr lvl="1"/>
            <a:r>
              <a:rPr lang="fr-FR" dirty="0" smtClean="0"/>
              <a:t>Présentation de travaux :</a:t>
            </a:r>
          </a:p>
          <a:p>
            <a:pPr lvl="2"/>
            <a:r>
              <a:rPr lang="fr-FR" dirty="0" smtClean="0"/>
              <a:t>14h20 : Laurent Camoin (CA 13), résultats du projet « </a:t>
            </a:r>
            <a:r>
              <a:rPr lang="fr-FR" dirty="0" err="1" smtClean="0"/>
              <a:t>Macroplus</a:t>
            </a:r>
            <a:r>
              <a:rPr lang="fr-FR" dirty="0" smtClean="0"/>
              <a:t> » (GRAB) en maraîchage </a:t>
            </a:r>
          </a:p>
          <a:p>
            <a:pPr lvl="2"/>
            <a:r>
              <a:rPr lang="fr-FR" dirty="0" smtClean="0"/>
              <a:t>14h50 : François </a:t>
            </a:r>
            <a:r>
              <a:rPr lang="fr-FR" dirty="0" err="1" smtClean="0"/>
              <a:t>Warlop</a:t>
            </a:r>
            <a:r>
              <a:rPr lang="fr-FR" dirty="0" smtClean="0"/>
              <a:t> (GRAB) sur MUSCARI</a:t>
            </a:r>
          </a:p>
          <a:p>
            <a:pPr lvl="2"/>
            <a:r>
              <a:rPr lang="fr-FR" dirty="0" smtClean="0"/>
              <a:t>15h20 : Chloé </a:t>
            </a:r>
            <a:r>
              <a:rPr lang="fr-FR" dirty="0" err="1" smtClean="0"/>
              <a:t>Swiderski</a:t>
            </a:r>
            <a:r>
              <a:rPr lang="fr-FR" dirty="0" smtClean="0"/>
              <a:t> (association Hommes et Territoires) et Olivier </a:t>
            </a:r>
            <a:r>
              <a:rPr lang="fr-FR" dirty="0" err="1" smtClean="0"/>
              <a:t>Crouzet</a:t>
            </a:r>
            <a:r>
              <a:rPr lang="fr-FR" dirty="0" smtClean="0"/>
              <a:t> (OFB) sur travaux SCARABEE, CAP filières et </a:t>
            </a:r>
            <a:r>
              <a:rPr lang="fr-FR" dirty="0" err="1" smtClean="0"/>
              <a:t>PolliFauniFlor</a:t>
            </a:r>
            <a:endParaRPr lang="fr-FR" dirty="0" smtClean="0"/>
          </a:p>
          <a:p>
            <a:r>
              <a:rPr lang="fr-FR" sz="1700" dirty="0" smtClean="0"/>
              <a:t>15h50 – 17h  : Echanges :</a:t>
            </a:r>
          </a:p>
          <a:p>
            <a:pPr lvl="1"/>
            <a:r>
              <a:rPr lang="fr-FR" sz="1600" dirty="0" smtClean="0"/>
              <a:t>Questions restant à creuser</a:t>
            </a:r>
          </a:p>
          <a:p>
            <a:pPr lvl="1"/>
            <a:r>
              <a:rPr lang="fr-FR" sz="1600" dirty="0" smtClean="0"/>
              <a:t>Travaux à mener dans le cadre du RMT </a:t>
            </a:r>
            <a:r>
              <a:rPr lang="fr-FR" sz="1600" dirty="0" err="1" smtClean="0"/>
              <a:t>BioReg</a:t>
            </a:r>
            <a:r>
              <a:rPr lang="fr-FR" sz="1600" dirty="0" smtClean="0"/>
              <a:t> et organisation : </a:t>
            </a:r>
          </a:p>
          <a:p>
            <a:pPr lvl="2"/>
            <a:r>
              <a:rPr lang="fr-FR" dirty="0"/>
              <a:t>P</a:t>
            </a:r>
            <a:r>
              <a:rPr lang="fr-FR" dirty="0" smtClean="0"/>
              <a:t>roduction de livrables / synthèses  et diffusion des références (fiches techniques…)</a:t>
            </a:r>
          </a:p>
          <a:p>
            <a:pPr lvl="2"/>
            <a:r>
              <a:rPr lang="fr-FR" dirty="0" smtClean="0"/>
              <a:t>Protocoles/projets</a:t>
            </a:r>
          </a:p>
          <a:p>
            <a:pPr lvl="2"/>
            <a:r>
              <a:rPr lang="fr-FR" dirty="0" smtClean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10465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 smtClean="0"/>
              <a:t>Pourquoi ce groupe de travail ?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978154" y="1067488"/>
            <a:ext cx="7698302" cy="3592494"/>
          </a:xfrm>
        </p:spPr>
        <p:txBody>
          <a:bodyPr>
            <a:normAutofit fontScale="85000" lnSpcReduction="10000"/>
          </a:bodyPr>
          <a:lstStyle/>
          <a:p>
            <a:r>
              <a:rPr lang="fr-FR" dirty="0" smtClean="0"/>
              <a:t>Cadre : RMT (Réseau Mixte Technologique) « </a:t>
            </a:r>
            <a:r>
              <a:rPr lang="fr-FR" dirty="0" err="1" smtClean="0"/>
              <a:t>BioReg</a:t>
            </a:r>
            <a:r>
              <a:rPr lang="fr-FR" dirty="0" smtClean="0"/>
              <a:t> » (2020-2024)</a:t>
            </a:r>
          </a:p>
          <a:p>
            <a:pPr lvl="1"/>
            <a:r>
              <a:rPr lang="fr-FR" sz="1700" dirty="0" smtClean="0"/>
              <a:t>Réseau national d’acteurs : recherche, développement et formation agricole</a:t>
            </a:r>
          </a:p>
          <a:p>
            <a:pPr lvl="1"/>
            <a:r>
              <a:rPr lang="fr-FR" sz="1700" dirty="0" smtClean="0"/>
              <a:t>Sur </a:t>
            </a:r>
            <a:r>
              <a:rPr lang="fr-FR" sz="1700" dirty="0"/>
              <a:t>la régulation </a:t>
            </a:r>
            <a:r>
              <a:rPr lang="fr-FR" sz="1700" dirty="0" smtClean="0"/>
              <a:t>naturelle </a:t>
            </a:r>
            <a:r>
              <a:rPr lang="fr-FR" sz="1700" dirty="0"/>
              <a:t>des </a:t>
            </a:r>
            <a:r>
              <a:rPr lang="fr-FR" sz="1700" dirty="0" smtClean="0"/>
              <a:t>ravageurs. Tous types de ravageurs, toutes filières.</a:t>
            </a:r>
          </a:p>
          <a:p>
            <a:pPr lvl="1"/>
            <a:r>
              <a:rPr lang="fr-FR" sz="1700" dirty="0" smtClean="0"/>
              <a:t>Pilote : Alain Ferre, ASTREDHOR</a:t>
            </a:r>
          </a:p>
          <a:p>
            <a:pPr lvl="1"/>
            <a:endParaRPr lang="fr-FR" sz="1200" dirty="0" smtClean="0"/>
          </a:p>
          <a:p>
            <a:r>
              <a:rPr lang="fr-FR" dirty="0" smtClean="0"/>
              <a:t>Axes </a:t>
            </a:r>
            <a:r>
              <a:rPr lang="fr-FR" dirty="0"/>
              <a:t>de travail :</a:t>
            </a:r>
          </a:p>
          <a:p>
            <a:pPr lvl="1"/>
            <a:r>
              <a:rPr lang="fr-FR" sz="1700" dirty="0"/>
              <a:t>Axe 0 : </a:t>
            </a:r>
            <a:r>
              <a:rPr lang="fr-FR" sz="1700" dirty="0" err="1"/>
              <a:t>BdD</a:t>
            </a:r>
            <a:r>
              <a:rPr lang="fr-FR" sz="1700" dirty="0"/>
              <a:t>, coordination des différentes sources de données</a:t>
            </a:r>
          </a:p>
          <a:p>
            <a:pPr lvl="1"/>
            <a:r>
              <a:rPr lang="fr-FR" sz="1700" dirty="0"/>
              <a:t>Axe 1 : </a:t>
            </a:r>
            <a:r>
              <a:rPr lang="fr-FR" sz="1700" dirty="0" smtClean="0"/>
              <a:t>Evaluer </a:t>
            </a:r>
            <a:r>
              <a:rPr lang="fr-FR" sz="1700" dirty="0"/>
              <a:t>la structure des communautés fournissant les services de régulation</a:t>
            </a:r>
          </a:p>
          <a:p>
            <a:pPr lvl="1"/>
            <a:r>
              <a:rPr lang="fr-FR" sz="1700" dirty="0"/>
              <a:t>Axe 2 : </a:t>
            </a:r>
            <a:r>
              <a:rPr lang="fr-FR" sz="1700" dirty="0" smtClean="0"/>
              <a:t>Evaluer </a:t>
            </a:r>
            <a:r>
              <a:rPr lang="fr-FR" sz="1700" dirty="0"/>
              <a:t>le potentiel de régulation naturelle et analyser les effets </a:t>
            </a:r>
            <a:r>
              <a:rPr lang="fr-FR" sz="1700" dirty="0" smtClean="0"/>
              <a:t>du </a:t>
            </a:r>
            <a:r>
              <a:rPr lang="fr-FR" sz="1700" dirty="0"/>
              <a:t>paysage</a:t>
            </a:r>
          </a:p>
          <a:p>
            <a:pPr lvl="1"/>
            <a:r>
              <a:rPr lang="fr-FR" sz="1700" dirty="0"/>
              <a:t>Axe 3 : </a:t>
            </a:r>
            <a:r>
              <a:rPr lang="fr-FR" sz="1700" dirty="0" smtClean="0"/>
              <a:t>Caractériser </a:t>
            </a:r>
            <a:r>
              <a:rPr lang="fr-FR" sz="1700" dirty="0"/>
              <a:t>les continuités écologiques et IAE à grande échelle</a:t>
            </a:r>
          </a:p>
          <a:p>
            <a:pPr lvl="1"/>
            <a:r>
              <a:rPr lang="fr-FR" sz="1700" dirty="0"/>
              <a:t>Axe 4 : Caractériser les transferts entre abords, IAE et cultures</a:t>
            </a:r>
          </a:p>
          <a:p>
            <a:pPr lvl="1"/>
            <a:r>
              <a:rPr lang="fr-FR" sz="1700" dirty="0"/>
              <a:t>Axe 5 : </a:t>
            </a:r>
            <a:r>
              <a:rPr lang="fr-FR" sz="1700" dirty="0" smtClean="0"/>
              <a:t>Diffusion </a:t>
            </a:r>
            <a:r>
              <a:rPr lang="fr-FR" sz="1700" dirty="0"/>
              <a:t>et valorisation des </a:t>
            </a:r>
            <a:r>
              <a:rPr lang="fr-FR" sz="1700" dirty="0" smtClean="0"/>
              <a:t>résultats</a:t>
            </a:r>
          </a:p>
          <a:p>
            <a:pPr lvl="1"/>
            <a:endParaRPr lang="fr-FR" sz="1200" dirty="0" smtClean="0"/>
          </a:p>
          <a:p>
            <a:r>
              <a:rPr lang="fr-FR" sz="1600" b="1" dirty="0" smtClean="0"/>
              <a:t>Recensement de travaux, échanges entre acteurs, production de livrables (fiches, vidéos, synthèse des connaissances…), réponse à des AAP, communication via site web…</a:t>
            </a:r>
          </a:p>
        </p:txBody>
      </p:sp>
    </p:spTree>
    <p:extLst>
      <p:ext uri="{BB962C8B-B14F-4D97-AF65-F5344CB8AC3E}">
        <p14:creationId xmlns:p14="http://schemas.microsoft.com/office/powerpoint/2010/main" val="293900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 smtClean="0"/>
              <a:t>Pourquoi ce groupe de travail sur les bandes fleuries ?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978154" y="1067488"/>
            <a:ext cx="7465229" cy="359249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600" b="1" dirty="0" smtClean="0"/>
          </a:p>
          <a:p>
            <a:r>
              <a:rPr lang="fr-FR" sz="1600" b="1" dirty="0" smtClean="0"/>
              <a:t>Lors du GT-axe 4, thème ressorti comme intéressant plusieurs partenaires du RMT</a:t>
            </a:r>
          </a:p>
          <a:p>
            <a:r>
              <a:rPr lang="fr-FR" sz="1600" b="1" dirty="0" smtClean="0"/>
              <a:t>Objectif de ce GT : </a:t>
            </a:r>
          </a:p>
          <a:p>
            <a:pPr lvl="1"/>
            <a:r>
              <a:rPr lang="fr-FR" dirty="0" smtClean="0"/>
              <a:t>Faire le point sur les connaissances existantes :</a:t>
            </a:r>
          </a:p>
          <a:p>
            <a:pPr lvl="2"/>
            <a:r>
              <a:rPr lang="fr-FR" dirty="0" smtClean="0"/>
              <a:t>Quels effets sur les auxiliaires, ravageurs et la régulation biologique ?</a:t>
            </a:r>
          </a:p>
          <a:p>
            <a:pPr lvl="2"/>
            <a:r>
              <a:rPr lang="fr-FR" dirty="0" smtClean="0"/>
              <a:t>Quelles préconisations ? (composition, mode de gestion, position spatiale…)</a:t>
            </a:r>
          </a:p>
          <a:p>
            <a:pPr lvl="2"/>
            <a:r>
              <a:rPr lang="fr-FR" dirty="0" smtClean="0"/>
              <a:t>Influence du paysage et des pratiques agricoles</a:t>
            </a:r>
          </a:p>
          <a:p>
            <a:pPr lvl="2"/>
            <a:r>
              <a:rPr lang="fr-FR" dirty="0" smtClean="0"/>
              <a:t>Coûts-bénéfices</a:t>
            </a:r>
          </a:p>
          <a:p>
            <a:pPr lvl="1"/>
            <a:r>
              <a:rPr lang="fr-FR" dirty="0" smtClean="0"/>
              <a:t>Que faire pour avancer sur cette thématique au sein du RMT ? Voir ensemble vers quels livrables aller et l’organisation des travaux</a:t>
            </a:r>
          </a:p>
          <a:p>
            <a:pPr lvl="2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387009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133776"/>
            <a:ext cx="7370790" cy="493758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Participants inscrits</a:t>
            </a:r>
            <a:br>
              <a:rPr lang="fr-FR" dirty="0" smtClean="0"/>
            </a:br>
            <a:r>
              <a:rPr lang="fr-FR" dirty="0" smtClean="0"/>
              <a:t>A-t-on oublié quelqu’un ?</a:t>
            </a:r>
            <a:endParaRPr lang="fr-FR" dirty="0"/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420358"/>
              </p:ext>
            </p:extLst>
          </p:nvPr>
        </p:nvGraphicFramePr>
        <p:xfrm>
          <a:off x="179512" y="987574"/>
          <a:ext cx="8856984" cy="39258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6184"/>
                <a:gridCol w="7200800"/>
              </a:tblGrid>
              <a:tr h="1697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Type d’organisme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effectLst/>
                        </a:rPr>
                        <a:t>Contact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</a:tr>
              <a:tr h="50934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Recherche ou station expérimentale (6)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</a:rPr>
                        <a:t>Manuel </a:t>
                      </a:r>
                      <a:r>
                        <a:rPr lang="fr-FR" sz="1400" dirty="0" err="1" smtClean="0">
                          <a:effectLst/>
                        </a:rPr>
                        <a:t>Plantgenest</a:t>
                      </a:r>
                      <a:r>
                        <a:rPr lang="fr-FR" sz="1400" dirty="0" smtClean="0">
                          <a:effectLst/>
                        </a:rPr>
                        <a:t> (UMR IGEPP,</a:t>
                      </a:r>
                      <a:r>
                        <a:rPr lang="fr-FR" sz="1400" baseline="0" dirty="0" smtClean="0">
                          <a:effectLst/>
                        </a:rPr>
                        <a:t> </a:t>
                      </a:r>
                      <a:r>
                        <a:rPr lang="fr-FR" sz="1400" baseline="0" dirty="0" err="1" smtClean="0">
                          <a:effectLst/>
                        </a:rPr>
                        <a:t>Agrocampus</a:t>
                      </a:r>
                      <a:r>
                        <a:rPr lang="fr-FR" sz="1400" baseline="0" dirty="0" smtClean="0">
                          <a:effectLst/>
                        </a:rPr>
                        <a:t> ouest, Rennes)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Benoît Ricci (</a:t>
                      </a:r>
                      <a:r>
                        <a:rPr lang="fr-FR" sz="14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INRAe</a:t>
                      </a:r>
                      <a:r>
                        <a:rPr lang="fr-FR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UMR </a:t>
                      </a:r>
                      <a:r>
                        <a:rPr lang="fr-FR" sz="14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ABSys</a:t>
                      </a:r>
                      <a:r>
                        <a:rPr lang="fr-FR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Montpellier)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Sylvaine Simon (UERI </a:t>
                      </a:r>
                      <a:r>
                        <a:rPr lang="fr-FR" sz="1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Gotheron</a:t>
                      </a:r>
                      <a:r>
                        <a:rPr lang="fr-FR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St Marcel les Valence, Ludivine Laffont (thèse </a:t>
                      </a:r>
                      <a:r>
                        <a:rPr lang="fr-FR" sz="1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INRAe</a:t>
                      </a:r>
                      <a:r>
                        <a:rPr lang="fr-FR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Avignon)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>
                          <a:effectLst/>
                        </a:rPr>
                        <a:t>Olivier </a:t>
                      </a:r>
                      <a:r>
                        <a:rPr lang="fr-FR" sz="1400" dirty="0" err="1" smtClean="0">
                          <a:effectLst/>
                        </a:rPr>
                        <a:t>Crouzet</a:t>
                      </a:r>
                      <a:r>
                        <a:rPr lang="fr-FR" sz="1400" dirty="0" smtClean="0">
                          <a:effectLst/>
                        </a:rPr>
                        <a:t> (OFB)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Aurélie </a:t>
                      </a:r>
                      <a:r>
                        <a:rPr lang="fr-FR" sz="14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Rousselin</a:t>
                      </a:r>
                      <a:r>
                        <a:rPr lang="fr-FR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(APREL) Station</a:t>
                      </a:r>
                      <a:r>
                        <a:rPr lang="fr-FR" sz="14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d’expérimentation légumière provençale</a:t>
                      </a:r>
                      <a:endParaRPr lang="fr-FR" sz="1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</a:tr>
              <a:tr h="50934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Instituts </a:t>
                      </a:r>
                      <a:r>
                        <a:rPr lang="fr-FR" sz="1400" dirty="0" smtClean="0">
                          <a:effectLst/>
                        </a:rPr>
                        <a:t>techniques (6)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</a:rPr>
                        <a:t>François </a:t>
                      </a:r>
                      <a:r>
                        <a:rPr lang="fr-FR" sz="1400" dirty="0" err="1" smtClean="0">
                          <a:effectLst/>
                        </a:rPr>
                        <a:t>Warlop</a:t>
                      </a:r>
                      <a:r>
                        <a:rPr lang="fr-FR" sz="1400" dirty="0" smtClean="0">
                          <a:effectLst/>
                        </a:rPr>
                        <a:t> (GRAB), Nicolas </a:t>
                      </a:r>
                      <a:r>
                        <a:rPr lang="fr-FR" sz="1400" dirty="0" err="1" smtClean="0">
                          <a:effectLst/>
                        </a:rPr>
                        <a:t>Cerruti</a:t>
                      </a:r>
                      <a:r>
                        <a:rPr lang="fr-FR" sz="1400" dirty="0" smtClean="0">
                          <a:effectLst/>
                        </a:rPr>
                        <a:t> (Terres </a:t>
                      </a:r>
                      <a:r>
                        <a:rPr lang="fr-FR" sz="1400" dirty="0" err="1" smtClean="0">
                          <a:effectLst/>
                        </a:rPr>
                        <a:t>Inovia</a:t>
                      </a:r>
                      <a:r>
                        <a:rPr lang="fr-FR" sz="1400" dirty="0" smtClean="0">
                          <a:effectLst/>
                        </a:rPr>
                        <a:t>),</a:t>
                      </a:r>
                      <a:r>
                        <a:rPr lang="fr-FR" sz="1400" baseline="0" dirty="0" smtClean="0">
                          <a:effectLst/>
                        </a:rPr>
                        <a:t> </a:t>
                      </a:r>
                      <a:r>
                        <a:rPr lang="fr-FR" sz="1400" dirty="0" smtClean="0">
                          <a:effectLst/>
                        </a:rPr>
                        <a:t>Anne </a:t>
                      </a:r>
                      <a:r>
                        <a:rPr lang="fr-FR" sz="1400" dirty="0">
                          <a:effectLst/>
                        </a:rPr>
                        <a:t>Guérin IFPC (Institut Français des productions cidricoles</a:t>
                      </a:r>
                      <a:r>
                        <a:rPr lang="fr-FR" sz="1400" dirty="0" smtClean="0">
                          <a:effectLst/>
                        </a:rPr>
                        <a:t>), Alain Ferre (</a:t>
                      </a:r>
                      <a:r>
                        <a:rPr lang="fr-FR" sz="1400" dirty="0" err="1" smtClean="0">
                          <a:effectLst/>
                        </a:rPr>
                        <a:t>Astredhor</a:t>
                      </a:r>
                      <a:r>
                        <a:rPr lang="fr-FR" sz="1400" dirty="0" smtClean="0">
                          <a:effectLst/>
                        </a:rPr>
                        <a:t>),</a:t>
                      </a:r>
                      <a:r>
                        <a:rPr lang="fr-FR" sz="1400" baseline="0" dirty="0" smtClean="0">
                          <a:effectLst/>
                        </a:rPr>
                        <a:t> Maxime </a:t>
                      </a:r>
                      <a:r>
                        <a:rPr lang="fr-FR" sz="1400" baseline="0" dirty="0" err="1" smtClean="0">
                          <a:effectLst/>
                        </a:rPr>
                        <a:t>Paolucci</a:t>
                      </a:r>
                      <a:r>
                        <a:rPr lang="fr-FR" sz="1400" baseline="0" dirty="0" smtClean="0">
                          <a:effectLst/>
                        </a:rPr>
                        <a:t> (</a:t>
                      </a:r>
                      <a:r>
                        <a:rPr lang="fr-FR" sz="1400" baseline="0" dirty="0" err="1" smtClean="0">
                          <a:effectLst/>
                        </a:rPr>
                        <a:t>Astredhor</a:t>
                      </a:r>
                      <a:r>
                        <a:rPr lang="fr-FR" sz="1400" baseline="0" dirty="0" smtClean="0">
                          <a:effectLst/>
                        </a:rPr>
                        <a:t> ,88), Marion Le Bot (IFV Cognac), Amélie Monteiro (ITB)</a:t>
                      </a:r>
                      <a:endParaRPr lang="fr-F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37" marR="66437" marT="0" marB="0"/>
                </a:tc>
              </a:tr>
              <a:tr h="6081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Chambres </a:t>
                      </a:r>
                      <a:r>
                        <a:rPr lang="fr-FR" sz="1400" dirty="0" smtClean="0">
                          <a:effectLst/>
                        </a:rPr>
                        <a:t>d’agriculture (15)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</a:rPr>
                        <a:t>Laurent Camoin (CA13),</a:t>
                      </a:r>
                      <a:r>
                        <a:rPr lang="fr-FR" sz="1400" baseline="0" dirty="0" smtClean="0">
                          <a:effectLst/>
                        </a:rPr>
                        <a:t> </a:t>
                      </a:r>
                      <a:r>
                        <a:rPr lang="fr-FR" sz="1400" dirty="0" smtClean="0">
                          <a:effectLst/>
                        </a:rPr>
                        <a:t>Alexia</a:t>
                      </a:r>
                      <a:r>
                        <a:rPr lang="fr-FR" sz="1400" baseline="0" dirty="0" smtClean="0">
                          <a:effectLst/>
                        </a:rPr>
                        <a:t> </a:t>
                      </a:r>
                      <a:r>
                        <a:rPr lang="fr-FR" sz="1400" baseline="0" dirty="0" err="1" smtClean="0">
                          <a:effectLst/>
                        </a:rPr>
                        <a:t>Barrier</a:t>
                      </a:r>
                      <a:r>
                        <a:rPr lang="fr-FR" sz="1400" baseline="0" dirty="0" smtClean="0">
                          <a:effectLst/>
                        </a:rPr>
                        <a:t> (CA 85), </a:t>
                      </a:r>
                      <a:r>
                        <a:rPr lang="fr-FR" sz="1400" dirty="0" smtClean="0">
                          <a:effectLst/>
                        </a:rPr>
                        <a:t>Sylvie </a:t>
                      </a:r>
                      <a:r>
                        <a:rPr lang="fr-FR" sz="1400" dirty="0" err="1">
                          <a:effectLst/>
                        </a:rPr>
                        <a:t>Guiet</a:t>
                      </a:r>
                      <a:r>
                        <a:rPr lang="fr-FR" sz="1400" dirty="0">
                          <a:effectLst/>
                        </a:rPr>
                        <a:t> (CRAB), </a:t>
                      </a:r>
                      <a:r>
                        <a:rPr lang="fr-FR" sz="1400" dirty="0" smtClean="0">
                          <a:effectLst/>
                        </a:rPr>
                        <a:t>Isabelle </a:t>
                      </a:r>
                      <a:r>
                        <a:rPr lang="fr-FR" sz="1400" dirty="0" err="1">
                          <a:effectLst/>
                        </a:rPr>
                        <a:t>Senegas</a:t>
                      </a:r>
                      <a:r>
                        <a:rPr lang="fr-FR" sz="1400" dirty="0">
                          <a:effectLst/>
                        </a:rPr>
                        <a:t> (CA35), </a:t>
                      </a:r>
                      <a:r>
                        <a:rPr lang="fr-FR" sz="1400" dirty="0" smtClean="0">
                          <a:effectLst/>
                        </a:rPr>
                        <a:t>Maeva </a:t>
                      </a:r>
                      <a:r>
                        <a:rPr lang="fr-FR" sz="1400" dirty="0" err="1">
                          <a:effectLst/>
                        </a:rPr>
                        <a:t>Nauleau</a:t>
                      </a:r>
                      <a:r>
                        <a:rPr lang="fr-FR" sz="1400" dirty="0">
                          <a:effectLst/>
                        </a:rPr>
                        <a:t> (CA79</a:t>
                      </a:r>
                      <a:r>
                        <a:rPr lang="fr-FR" sz="1400" dirty="0" smtClean="0">
                          <a:effectLst/>
                        </a:rPr>
                        <a:t>), Nicolas </a:t>
                      </a:r>
                      <a:r>
                        <a:rPr lang="fr-FR" sz="1400" dirty="0" err="1" smtClean="0">
                          <a:effectLst/>
                        </a:rPr>
                        <a:t>Chaslard</a:t>
                      </a:r>
                      <a:r>
                        <a:rPr lang="fr-FR" sz="1400" dirty="0" smtClean="0">
                          <a:effectLst/>
                        </a:rPr>
                        <a:t> (CA 16), Pauline </a:t>
                      </a:r>
                      <a:r>
                        <a:rPr lang="fr-FR" sz="1400" dirty="0" err="1" smtClean="0">
                          <a:effectLst/>
                        </a:rPr>
                        <a:t>Lebecque</a:t>
                      </a:r>
                      <a:r>
                        <a:rPr lang="fr-FR" sz="1400" dirty="0" smtClean="0">
                          <a:effectLst/>
                        </a:rPr>
                        <a:t> (CA 62), Florence </a:t>
                      </a:r>
                      <a:r>
                        <a:rPr lang="fr-FR" sz="1400" dirty="0" err="1" smtClean="0">
                          <a:effectLst/>
                        </a:rPr>
                        <a:t>Aimon</a:t>
                      </a:r>
                      <a:r>
                        <a:rPr lang="fr-FR" sz="1400" dirty="0" smtClean="0">
                          <a:effectLst/>
                        </a:rPr>
                        <a:t>-Marie (CA 17), Nathalie Corroyer (CRA Normandie), Annie </a:t>
                      </a:r>
                      <a:r>
                        <a:rPr lang="fr-FR" sz="1400" dirty="0" err="1" smtClean="0">
                          <a:effectLst/>
                        </a:rPr>
                        <a:t>Geny</a:t>
                      </a:r>
                      <a:r>
                        <a:rPr lang="fr-FR" sz="1400" dirty="0" smtClean="0">
                          <a:effectLst/>
                        </a:rPr>
                        <a:t> (CA 41), Emmanuelle</a:t>
                      </a:r>
                      <a:r>
                        <a:rPr lang="fr-FR" sz="1400" baseline="0" dirty="0" smtClean="0">
                          <a:effectLst/>
                        </a:rPr>
                        <a:t> </a:t>
                      </a:r>
                      <a:r>
                        <a:rPr lang="fr-FR" sz="1400" baseline="0" dirty="0" err="1" smtClean="0">
                          <a:effectLst/>
                        </a:rPr>
                        <a:t>Bollotte</a:t>
                      </a:r>
                      <a:r>
                        <a:rPr lang="fr-FR" sz="1400" baseline="0" dirty="0" smtClean="0">
                          <a:effectLst/>
                        </a:rPr>
                        <a:t> (CA 37), Sylvain </a:t>
                      </a:r>
                      <a:r>
                        <a:rPr lang="fr-FR" sz="1400" baseline="0" dirty="0" err="1" smtClean="0">
                          <a:effectLst/>
                        </a:rPr>
                        <a:t>Duthoit</a:t>
                      </a:r>
                      <a:r>
                        <a:rPr lang="fr-FR" sz="1400" baseline="0" dirty="0" smtClean="0">
                          <a:effectLst/>
                        </a:rPr>
                        <a:t> (CA Marne), Philippe Blondeau (CRANA), Céline </a:t>
                      </a:r>
                      <a:r>
                        <a:rPr lang="fr-FR" sz="1400" baseline="0" dirty="0" err="1" smtClean="0">
                          <a:effectLst/>
                        </a:rPr>
                        <a:t>Cervek</a:t>
                      </a:r>
                      <a:r>
                        <a:rPr lang="fr-FR" sz="1400" baseline="0" dirty="0" smtClean="0">
                          <a:effectLst/>
                        </a:rPr>
                        <a:t> (CRACVL)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</a:tr>
              <a:tr h="1697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Coop</a:t>
                      </a:r>
                      <a:r>
                        <a:rPr lang="fr-FR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fr-FR" sz="14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interpro</a:t>
                      </a:r>
                      <a:r>
                        <a:rPr lang="fr-FR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(2)</a:t>
                      </a:r>
                      <a:endParaRPr lang="fr-F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Alexandre Benoist (Agro-Solution), Olivier </a:t>
                      </a:r>
                      <a:r>
                        <a:rPr lang="fr-FR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Favaron</a:t>
                      </a:r>
                      <a:r>
                        <a:rPr lang="fr-FR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fr-FR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UNILET (interprofession légumes de conserve)</a:t>
                      </a:r>
                      <a:endParaRPr lang="fr-F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</a:tr>
              <a:tr h="2293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</a:rPr>
                        <a:t>Associations</a:t>
                      </a:r>
                      <a:r>
                        <a:rPr lang="fr-FR" sz="1400" baseline="0" dirty="0" smtClean="0">
                          <a:effectLst/>
                        </a:rPr>
                        <a:t> ou BE</a:t>
                      </a:r>
                      <a:r>
                        <a:rPr lang="fr-FR" sz="1400" dirty="0" smtClean="0">
                          <a:effectLst/>
                        </a:rPr>
                        <a:t> (4)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err="1" smtClean="0">
                          <a:effectLst/>
                        </a:rPr>
                        <a:t>Chloe</a:t>
                      </a:r>
                      <a:r>
                        <a:rPr lang="fr-FR" sz="1400" dirty="0" smtClean="0">
                          <a:effectLst/>
                        </a:rPr>
                        <a:t> </a:t>
                      </a:r>
                      <a:r>
                        <a:rPr lang="fr-FR" sz="1400" dirty="0" err="1">
                          <a:effectLst/>
                        </a:rPr>
                        <a:t>Swiderski</a:t>
                      </a:r>
                      <a:r>
                        <a:rPr lang="fr-FR" sz="1400" dirty="0">
                          <a:effectLst/>
                        </a:rPr>
                        <a:t> </a:t>
                      </a:r>
                      <a:r>
                        <a:rPr lang="fr-FR" sz="1400" dirty="0" smtClean="0">
                          <a:effectLst/>
                        </a:rPr>
                        <a:t>(Association </a:t>
                      </a:r>
                      <a:r>
                        <a:rPr lang="fr-FR" sz="1400" dirty="0">
                          <a:effectLst/>
                        </a:rPr>
                        <a:t>Hommes et </a:t>
                      </a:r>
                      <a:r>
                        <a:rPr lang="fr-FR" sz="1400" dirty="0" smtClean="0">
                          <a:effectLst/>
                        </a:rPr>
                        <a:t>Territoires), </a:t>
                      </a:r>
                      <a:r>
                        <a:rPr lang="fr-FR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Jérémie </a:t>
                      </a:r>
                      <a:r>
                        <a:rPr lang="fr-FR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Goulnik</a:t>
                      </a:r>
                      <a:r>
                        <a:rPr lang="fr-FR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(Noé conservation)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Véronique</a:t>
                      </a:r>
                      <a:r>
                        <a:rPr lang="fr-FR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fr-FR" sz="14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Sarthou</a:t>
                      </a:r>
                      <a:r>
                        <a:rPr lang="fr-FR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(</a:t>
                      </a:r>
                      <a:r>
                        <a:rPr lang="fr-FR" sz="14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Syrphys</a:t>
                      </a:r>
                      <a:r>
                        <a:rPr lang="fr-FR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Environnement), Caroline Gibert (</a:t>
                      </a:r>
                      <a:r>
                        <a:rPr lang="fr-FR" sz="14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Solagro</a:t>
                      </a:r>
                      <a:r>
                        <a:rPr lang="fr-FR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437" marR="6643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691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/>
              <a:t>T</a:t>
            </a:r>
            <a:r>
              <a:rPr lang="fr-FR" dirty="0" smtClean="0"/>
              <a:t>ravaux </a:t>
            </a:r>
            <a:r>
              <a:rPr lang="fr-FR" dirty="0"/>
              <a:t>déjà </a:t>
            </a:r>
            <a:r>
              <a:rPr lang="fr-FR" dirty="0" smtClean="0"/>
              <a:t>identifiés (non exhaustif)</a:t>
            </a:r>
            <a:endParaRPr lang="fr-FR" dirty="0"/>
          </a:p>
        </p:txBody>
      </p:sp>
      <p:pic>
        <p:nvPicPr>
          <p:cNvPr id="6" name="Image 5"/>
          <p:cNvPicPr/>
          <p:nvPr/>
        </p:nvPicPr>
        <p:blipFill rotWithShape="1">
          <a:blip r:embed="rId2"/>
          <a:srcRect l="21032" t="36521" r="21035" b="10406"/>
          <a:stretch/>
        </p:blipFill>
        <p:spPr bwMode="auto">
          <a:xfrm>
            <a:off x="3660716" y="1779662"/>
            <a:ext cx="5472608" cy="27612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Espace réservé du contenu 3"/>
          <p:cNvSpPr>
            <a:spLocks noGrp="1"/>
          </p:cNvSpPr>
          <p:nvPr>
            <p:ph idx="1"/>
          </p:nvPr>
        </p:nvSpPr>
        <p:spPr>
          <a:xfrm>
            <a:off x="251520" y="987574"/>
            <a:ext cx="8712968" cy="568877"/>
          </a:xfrm>
        </p:spPr>
        <p:txBody>
          <a:bodyPr>
            <a:noAutofit/>
          </a:bodyPr>
          <a:lstStyle/>
          <a:p>
            <a:pPr lvl="1">
              <a:spcBef>
                <a:spcPts val="600"/>
              </a:spcBef>
            </a:pPr>
            <a:r>
              <a:rPr lang="fr-FR" b="1" dirty="0" smtClean="0"/>
              <a:t>Méta-analyse de 35 études </a:t>
            </a:r>
            <a:r>
              <a:rPr lang="fr-FR" sz="1400" dirty="0" smtClean="0"/>
              <a:t>(18 sur régulation biologique, 17 sur pollinisation, 529 sites en Amérique du nord, Europe et Nouvelle Zélande</a:t>
            </a:r>
            <a:r>
              <a:rPr lang="fr-FR" sz="1200" dirty="0" smtClean="0"/>
              <a:t>) : </a:t>
            </a:r>
            <a:r>
              <a:rPr lang="en-US" sz="1400" b="1" dirty="0" smtClean="0"/>
              <a:t>M </a:t>
            </a:r>
            <a:r>
              <a:rPr lang="en-US" sz="1400" b="1" dirty="0"/>
              <a:t>Albrecht and Al. 2020 </a:t>
            </a:r>
            <a:r>
              <a:rPr lang="en-US" sz="1400" dirty="0"/>
              <a:t>in Ecology letters</a:t>
            </a:r>
            <a:r>
              <a:rPr lang="fr-FR" sz="1400" dirty="0" smtClean="0"/>
              <a:t>: </a:t>
            </a:r>
            <a:r>
              <a:rPr lang="en-US" sz="1400" dirty="0">
                <a:hlinkClick r:id="rId3"/>
              </a:rPr>
              <a:t>The effectiveness of flower strips and hedgerows on pest control, pollination services and crop yield: a quantitative synthesis</a:t>
            </a:r>
            <a:r>
              <a:rPr lang="en-US" sz="1400" dirty="0"/>
              <a:t>. </a:t>
            </a:r>
            <a:endParaRPr lang="en-US" dirty="0"/>
          </a:p>
          <a:p>
            <a:pPr lvl="1">
              <a:spcBef>
                <a:spcPts val="600"/>
              </a:spcBef>
            </a:pPr>
            <a:endParaRPr lang="fr-FR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467544" y="2211710"/>
            <a:ext cx="30243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Régulation biologique augmentée de 16% en moyenne sur les cultures adjacentes aux bandes fleuries</a:t>
            </a:r>
          </a:p>
          <a:p>
            <a:endParaRPr lang="fr-F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 smtClean="0"/>
              <a:t>Régulation meilleure sur les 40 premiers mètres de la parcelle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329853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/>
              <a:t>Travaux déjà identifiés (non exhaustif)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323528" y="1067488"/>
            <a:ext cx="8496944" cy="3592494"/>
          </a:xfrm>
        </p:spPr>
        <p:txBody>
          <a:bodyPr>
            <a:normAutofit/>
          </a:bodyPr>
          <a:lstStyle/>
          <a:p>
            <a:pPr lvl="1">
              <a:spcBef>
                <a:spcPts val="600"/>
              </a:spcBef>
            </a:pPr>
            <a:r>
              <a:rPr lang="en-US" b="1" u="sng" dirty="0" smtClean="0"/>
              <a:t>Etudes </a:t>
            </a:r>
            <a:r>
              <a:rPr lang="en-US" b="1" u="sng" dirty="0" err="1" smtClean="0"/>
              <a:t>scientifique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suisseTchumi</a:t>
            </a:r>
            <a:r>
              <a:rPr lang="en-US" b="1" u="sng" dirty="0" smtClean="0"/>
              <a:t> </a:t>
            </a:r>
            <a:r>
              <a:rPr lang="en-US" b="1" u="sng" dirty="0"/>
              <a:t>et al 2016 AFO F – les </a:t>
            </a:r>
            <a:r>
              <a:rPr lang="en-US" b="1" u="sng" dirty="0" err="1"/>
              <a:t>bandes</a:t>
            </a:r>
            <a:r>
              <a:rPr lang="en-US" b="1" u="sng" dirty="0"/>
              <a:t> </a:t>
            </a:r>
            <a:r>
              <a:rPr lang="en-US" b="1" u="sng" dirty="0" err="1"/>
              <a:t>fleuries</a:t>
            </a:r>
            <a:r>
              <a:rPr lang="en-US" b="1" u="sng" dirty="0"/>
              <a:t> pour </a:t>
            </a:r>
            <a:r>
              <a:rPr lang="en-US" b="1" u="sng" dirty="0" err="1"/>
              <a:t>auxiliaires</a:t>
            </a:r>
            <a:r>
              <a:rPr lang="en-US" b="1" u="sng" dirty="0"/>
              <a:t> </a:t>
            </a:r>
            <a:r>
              <a:rPr lang="en-US" b="1" u="sng" dirty="0" err="1"/>
              <a:t>limitent</a:t>
            </a:r>
            <a:r>
              <a:rPr lang="en-US" b="1" u="sng" dirty="0"/>
              <a:t> les </a:t>
            </a:r>
            <a:r>
              <a:rPr lang="en-US" b="1" u="sng" dirty="0" err="1"/>
              <a:t>ravageurs</a:t>
            </a:r>
            <a:r>
              <a:rPr lang="en-US" b="1" u="sng" dirty="0"/>
              <a:t> </a:t>
            </a:r>
            <a:r>
              <a:rPr lang="en-US" b="1" u="sng" dirty="0" err="1"/>
              <a:t>dans</a:t>
            </a:r>
            <a:r>
              <a:rPr lang="en-US" b="1" u="sng" dirty="0"/>
              <a:t> les </a:t>
            </a:r>
            <a:r>
              <a:rPr lang="en-US" b="1" u="sng" dirty="0" err="1"/>
              <a:t>grandes</a:t>
            </a:r>
            <a:r>
              <a:rPr lang="en-US" b="1" u="sng" dirty="0"/>
              <a:t> cultures</a:t>
            </a:r>
          </a:p>
          <a:p>
            <a:pPr lvl="1">
              <a:spcBef>
                <a:spcPts val="600"/>
              </a:spcBef>
            </a:pPr>
            <a:endParaRPr lang="en-US" b="1" u="sng" dirty="0"/>
          </a:p>
          <a:p>
            <a:pPr lvl="2">
              <a:spcBef>
                <a:spcPts val="600"/>
              </a:spcBef>
            </a:pPr>
            <a:r>
              <a:rPr lang="en-US" dirty="0" smtClean="0"/>
              <a:t>Semis au </a:t>
            </a:r>
            <a:r>
              <a:rPr lang="en-US" dirty="0" err="1" smtClean="0"/>
              <a:t>printemps</a:t>
            </a:r>
            <a:r>
              <a:rPr lang="en-US" dirty="0" smtClean="0"/>
              <a:t> d’un mélange </a:t>
            </a:r>
            <a:r>
              <a:rPr lang="en-US" dirty="0" err="1" smtClean="0"/>
              <a:t>annuel</a:t>
            </a:r>
            <a:r>
              <a:rPr lang="en-US" dirty="0" smtClean="0"/>
              <a:t> de </a:t>
            </a:r>
            <a:r>
              <a:rPr lang="en-US" dirty="0" err="1" smtClean="0"/>
              <a:t>plantes</a:t>
            </a:r>
            <a:r>
              <a:rPr lang="en-US" dirty="0" smtClean="0"/>
              <a:t> </a:t>
            </a:r>
            <a:r>
              <a:rPr lang="en-US" dirty="0" err="1"/>
              <a:t>sauvages</a:t>
            </a:r>
            <a:r>
              <a:rPr lang="en-US" dirty="0"/>
              <a:t> et </a:t>
            </a:r>
            <a:r>
              <a:rPr lang="en-US" dirty="0" err="1"/>
              <a:t>cultivées</a:t>
            </a:r>
            <a:r>
              <a:rPr lang="en-US" dirty="0"/>
              <a:t> </a:t>
            </a:r>
            <a:r>
              <a:rPr lang="en-US" dirty="0" smtClean="0"/>
              <a:t>(13 </a:t>
            </a:r>
            <a:r>
              <a:rPr lang="en-US" dirty="0" err="1" smtClean="0"/>
              <a:t>espèces</a:t>
            </a:r>
            <a:r>
              <a:rPr lang="en-US" dirty="0" smtClean="0"/>
              <a:t>)</a:t>
            </a:r>
          </a:p>
          <a:p>
            <a:pPr lvl="2">
              <a:spcBef>
                <a:spcPts val="600"/>
              </a:spcBef>
            </a:pPr>
            <a:r>
              <a:rPr lang="en-US" dirty="0" err="1" smtClean="0"/>
              <a:t>Comparaison</a:t>
            </a:r>
            <a:r>
              <a:rPr lang="en-US" dirty="0" smtClean="0"/>
              <a:t> </a:t>
            </a:r>
            <a:r>
              <a:rPr lang="en-US" dirty="0" err="1"/>
              <a:t>parcelle</a:t>
            </a:r>
            <a:r>
              <a:rPr lang="en-US" dirty="0"/>
              <a:t> à </a:t>
            </a:r>
            <a:r>
              <a:rPr lang="en-US" dirty="0" err="1"/>
              <a:t>côté</a:t>
            </a:r>
            <a:r>
              <a:rPr lang="en-US" dirty="0"/>
              <a:t> </a:t>
            </a:r>
            <a:r>
              <a:rPr lang="en-US" dirty="0" err="1"/>
              <a:t>bande</a:t>
            </a:r>
            <a:r>
              <a:rPr lang="en-US" dirty="0"/>
              <a:t> </a:t>
            </a:r>
            <a:r>
              <a:rPr lang="en-US" dirty="0" err="1"/>
              <a:t>fleurie</a:t>
            </a:r>
            <a:r>
              <a:rPr lang="en-US" dirty="0"/>
              <a:t> / </a:t>
            </a:r>
            <a:r>
              <a:rPr lang="en-US" dirty="0" err="1"/>
              <a:t>témoin</a:t>
            </a:r>
            <a:r>
              <a:rPr lang="en-US" dirty="0"/>
              <a:t> sur 30 </a:t>
            </a:r>
            <a:r>
              <a:rPr lang="en-US" dirty="0" err="1"/>
              <a:t>parcelles</a:t>
            </a:r>
            <a:r>
              <a:rPr lang="en-US" dirty="0"/>
              <a:t> de </a:t>
            </a:r>
            <a:r>
              <a:rPr lang="en-US" dirty="0" err="1"/>
              <a:t>blé</a:t>
            </a:r>
            <a:r>
              <a:rPr lang="en-US" dirty="0"/>
              <a:t> et 20 </a:t>
            </a:r>
            <a:r>
              <a:rPr lang="en-US" dirty="0" err="1"/>
              <a:t>parcelles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pommes de </a:t>
            </a:r>
            <a:r>
              <a:rPr lang="en-US" dirty="0" err="1"/>
              <a:t>terre</a:t>
            </a:r>
            <a:endParaRPr lang="en-US" dirty="0"/>
          </a:p>
          <a:p>
            <a:pPr lvl="3">
              <a:spcBef>
                <a:spcPts val="600"/>
              </a:spcBef>
            </a:pPr>
            <a:r>
              <a:rPr lang="en-US" dirty="0"/>
              <a:t>Plus </a:t>
            </a:r>
            <a:r>
              <a:rPr lang="en-US" dirty="0" err="1"/>
              <a:t>d’auxiliaires</a:t>
            </a:r>
            <a:endParaRPr lang="en-US" dirty="0"/>
          </a:p>
          <a:p>
            <a:pPr lvl="3">
              <a:spcBef>
                <a:spcPts val="600"/>
              </a:spcBef>
            </a:pPr>
            <a:r>
              <a:rPr lang="en-US" dirty="0"/>
              <a:t>40 à 53 % de </a:t>
            </a:r>
            <a:r>
              <a:rPr lang="en-US" dirty="0" err="1"/>
              <a:t>criocères</a:t>
            </a:r>
            <a:r>
              <a:rPr lang="en-US" dirty="0"/>
              <a:t> des </a:t>
            </a:r>
            <a:r>
              <a:rPr lang="en-US" dirty="0" err="1"/>
              <a:t>céréales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moins</a:t>
            </a:r>
            <a:r>
              <a:rPr lang="en-US" dirty="0"/>
              <a:t> </a:t>
            </a:r>
            <a:r>
              <a:rPr lang="en-US" dirty="0" err="1"/>
              <a:t>dans</a:t>
            </a:r>
            <a:r>
              <a:rPr lang="en-US" dirty="0"/>
              <a:t> les </a:t>
            </a:r>
            <a:r>
              <a:rPr lang="en-US" dirty="0" err="1"/>
              <a:t>parcelles</a:t>
            </a:r>
            <a:r>
              <a:rPr lang="en-US" dirty="0"/>
              <a:t> </a:t>
            </a:r>
            <a:r>
              <a:rPr lang="en-US" dirty="0" err="1"/>
              <a:t>cultivées</a:t>
            </a:r>
            <a:r>
              <a:rPr lang="en-US" dirty="0"/>
              <a:t> à </a:t>
            </a:r>
            <a:r>
              <a:rPr lang="en-US" dirty="0" err="1"/>
              <a:t>côté</a:t>
            </a:r>
            <a:r>
              <a:rPr lang="en-US" dirty="0"/>
              <a:t> des </a:t>
            </a:r>
            <a:r>
              <a:rPr lang="en-US" dirty="0" err="1"/>
              <a:t>bandes</a:t>
            </a:r>
            <a:r>
              <a:rPr lang="en-US" dirty="0"/>
              <a:t> ; </a:t>
            </a:r>
            <a:r>
              <a:rPr lang="en-US" dirty="0" err="1"/>
              <a:t>dégâts</a:t>
            </a:r>
            <a:r>
              <a:rPr lang="en-US" dirty="0"/>
              <a:t> </a:t>
            </a:r>
            <a:r>
              <a:rPr lang="en-US" dirty="0" err="1"/>
              <a:t>réduits</a:t>
            </a:r>
            <a:r>
              <a:rPr lang="en-US" dirty="0"/>
              <a:t> de 61 %</a:t>
            </a:r>
          </a:p>
          <a:p>
            <a:pPr lvl="3">
              <a:spcBef>
                <a:spcPts val="600"/>
              </a:spcBef>
            </a:pPr>
            <a:r>
              <a:rPr lang="en-US" dirty="0"/>
              <a:t>75 % de </a:t>
            </a:r>
            <a:r>
              <a:rPr lang="en-US" dirty="0" err="1"/>
              <a:t>pucerons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moins</a:t>
            </a:r>
            <a:r>
              <a:rPr lang="en-US" dirty="0"/>
              <a:t> </a:t>
            </a:r>
            <a:r>
              <a:rPr lang="en-US" dirty="0" err="1"/>
              <a:t>dans</a:t>
            </a:r>
            <a:r>
              <a:rPr lang="en-US" dirty="0"/>
              <a:t> les pommes de </a:t>
            </a:r>
            <a:r>
              <a:rPr lang="en-US" dirty="0" err="1"/>
              <a:t>terre</a:t>
            </a:r>
            <a:endParaRPr lang="en-US" dirty="0"/>
          </a:p>
          <a:p>
            <a:pPr lvl="1">
              <a:spcBef>
                <a:spcPts val="600"/>
              </a:spcBef>
            </a:pP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39377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/>
              <a:t>T</a:t>
            </a:r>
            <a:r>
              <a:rPr lang="fr-FR" dirty="0" smtClean="0"/>
              <a:t>ravaux </a:t>
            </a:r>
            <a:r>
              <a:rPr lang="fr-FR" dirty="0"/>
              <a:t>déjà </a:t>
            </a:r>
            <a:r>
              <a:rPr lang="fr-FR" dirty="0" smtClean="0"/>
              <a:t>identifiés (non exhaustif)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395536" y="1059582"/>
            <a:ext cx="7842318" cy="3592494"/>
          </a:xfrm>
        </p:spPr>
        <p:txBody>
          <a:bodyPr>
            <a:normAutofit/>
          </a:bodyPr>
          <a:lstStyle/>
          <a:p>
            <a:pPr lvl="2">
              <a:spcBef>
                <a:spcPts val="600"/>
              </a:spcBef>
            </a:pPr>
            <a:r>
              <a:rPr lang="fr-FR" dirty="0" smtClean="0"/>
              <a:t>Travaux de </a:t>
            </a:r>
            <a:r>
              <a:rPr lang="fr-FR" dirty="0"/>
              <a:t>l’UMR Agronomie </a:t>
            </a:r>
            <a:r>
              <a:rPr lang="fr-FR" dirty="0" err="1"/>
              <a:t>INRAe</a:t>
            </a:r>
            <a:r>
              <a:rPr lang="fr-FR" dirty="0"/>
              <a:t> </a:t>
            </a:r>
            <a:r>
              <a:rPr lang="fr-FR" dirty="0" smtClean="0"/>
              <a:t>Grignon (Antoine </a:t>
            </a:r>
            <a:r>
              <a:rPr lang="fr-FR" dirty="0" err="1" smtClean="0"/>
              <a:t>Gardarin</a:t>
            </a:r>
            <a:r>
              <a:rPr lang="fr-FR" dirty="0" smtClean="0"/>
              <a:t> et al.)</a:t>
            </a:r>
          </a:p>
          <a:p>
            <a:pPr lvl="2">
              <a:spcBef>
                <a:spcPts val="600"/>
              </a:spcBef>
            </a:pPr>
            <a:r>
              <a:rPr lang="fr-FR" dirty="0"/>
              <a:t>GARGAMEL : </a:t>
            </a:r>
            <a:r>
              <a:rPr lang="fr-FR" dirty="0" smtClean="0"/>
              <a:t>« les </a:t>
            </a:r>
            <a:r>
              <a:rPr lang="fr-FR" dirty="0"/>
              <a:t>bandes fleuries réduisent les quantités de criocères des céréales et de pucerons de 30 à 50 % sur orge et pois, mais pas ou peu les pucerons du </a:t>
            </a:r>
            <a:r>
              <a:rPr lang="fr-FR" dirty="0" smtClean="0"/>
              <a:t>colza » </a:t>
            </a:r>
          </a:p>
          <a:p>
            <a:pPr lvl="2">
              <a:spcBef>
                <a:spcPts val="600"/>
              </a:spcBef>
            </a:pPr>
            <a:r>
              <a:rPr lang="fr-FR" dirty="0" smtClean="0"/>
              <a:t>Augmentation du parasitisme de bruches </a:t>
            </a:r>
          </a:p>
          <a:p>
            <a:pPr marL="1114425" lvl="3" indent="-211138">
              <a:spcBef>
                <a:spcPts val="600"/>
              </a:spcBef>
              <a:buNone/>
            </a:pPr>
            <a:r>
              <a:rPr lang="fr-FR" dirty="0" smtClean="0"/>
              <a:t>en culture de </a:t>
            </a:r>
            <a:r>
              <a:rPr lang="fr-FR" dirty="0" err="1" smtClean="0"/>
              <a:t>févérole</a:t>
            </a:r>
            <a:endParaRPr lang="fr-FR" dirty="0" smtClean="0"/>
          </a:p>
          <a:p>
            <a:pPr lvl="2">
              <a:spcBef>
                <a:spcPts val="600"/>
              </a:spcBef>
            </a:pPr>
            <a:endParaRPr lang="fr-FR" dirty="0" smtClean="0"/>
          </a:p>
          <a:p>
            <a:pPr lvl="2">
              <a:spcBef>
                <a:spcPts val="600"/>
              </a:spcBef>
            </a:pPr>
            <a:endParaRPr lang="fr-FR" dirty="0"/>
          </a:p>
          <a:p>
            <a:pPr lvl="2">
              <a:spcBef>
                <a:spcPts val="600"/>
              </a:spcBef>
            </a:pPr>
            <a:endParaRPr lang="fr-FR" dirty="0"/>
          </a:p>
        </p:txBody>
      </p:sp>
      <p:pic>
        <p:nvPicPr>
          <p:cNvPr id="6" name="Image 5"/>
          <p:cNvPicPr/>
          <p:nvPr/>
        </p:nvPicPr>
        <p:blipFill rotWithShape="1">
          <a:blip r:embed="rId2"/>
          <a:srcRect l="20849" t="18050" r="21402" b="7126"/>
          <a:stretch/>
        </p:blipFill>
        <p:spPr bwMode="auto">
          <a:xfrm>
            <a:off x="4860032" y="2211710"/>
            <a:ext cx="4032448" cy="29317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2393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 fontScale="90000"/>
          </a:bodyPr>
          <a:lstStyle/>
          <a:p>
            <a:r>
              <a:rPr lang="fr-FR" dirty="0"/>
              <a:t>T</a:t>
            </a:r>
            <a:r>
              <a:rPr lang="fr-FR" dirty="0" smtClean="0"/>
              <a:t>ravaux </a:t>
            </a:r>
            <a:r>
              <a:rPr lang="fr-FR" dirty="0"/>
              <a:t>déjà </a:t>
            </a:r>
            <a:r>
              <a:rPr lang="fr-FR" dirty="0" smtClean="0"/>
              <a:t>identifiés (non exhaustif) :</a:t>
            </a:r>
            <a:br>
              <a:rPr lang="fr-FR" dirty="0" smtClean="0"/>
            </a:br>
            <a:r>
              <a:rPr lang="fr-FR" dirty="0" smtClean="0"/>
              <a:t>travaux mentionnés par les participants</a:t>
            </a:r>
            <a:endParaRPr lang="fr-FR" dirty="0"/>
          </a:p>
        </p:txBody>
      </p:sp>
      <p:sp>
        <p:nvSpPr>
          <p:cNvPr id="7" name="Espace réservé du contenu 3"/>
          <p:cNvSpPr>
            <a:spLocks noGrp="1"/>
          </p:cNvSpPr>
          <p:nvPr>
            <p:ph idx="1"/>
          </p:nvPr>
        </p:nvSpPr>
        <p:spPr>
          <a:xfrm>
            <a:off x="107504" y="915566"/>
            <a:ext cx="8856984" cy="568877"/>
          </a:xfrm>
        </p:spPr>
        <p:txBody>
          <a:bodyPr>
            <a:noAutofit/>
          </a:bodyPr>
          <a:lstStyle/>
          <a:p>
            <a:pPr lvl="2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dirty="0" err="1" smtClean="0"/>
              <a:t>INRAe</a:t>
            </a:r>
            <a:r>
              <a:rPr lang="fr-FR" dirty="0" smtClean="0"/>
              <a:t> Avignon : impact des IAE sur pucerons cendrés en vergers de pommiers </a:t>
            </a:r>
          </a:p>
          <a:p>
            <a:pPr lvl="2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dirty="0"/>
              <a:t>Projet DEPHY </a:t>
            </a:r>
            <a:r>
              <a:rPr lang="fr-FR" dirty="0" err="1"/>
              <a:t>expe</a:t>
            </a:r>
            <a:r>
              <a:rPr lang="fr-FR" dirty="0"/>
              <a:t> </a:t>
            </a:r>
            <a:r>
              <a:rPr lang="fr-FR" dirty="0" err="1"/>
              <a:t>Sydra</a:t>
            </a:r>
            <a:r>
              <a:rPr lang="fr-FR" dirty="0"/>
              <a:t> (CRAN, IFPC</a:t>
            </a:r>
            <a:r>
              <a:rPr lang="fr-FR" dirty="0" smtClean="0"/>
              <a:t>…), en verger cidricole</a:t>
            </a:r>
            <a:endParaRPr lang="fr-FR" dirty="0"/>
          </a:p>
          <a:p>
            <a:pPr lvl="2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UNILET </a:t>
            </a:r>
            <a:r>
              <a:rPr lang="fr-FR" dirty="0"/>
              <a:t>: essais bandes fleuries / pucerons sur pois</a:t>
            </a:r>
            <a:endParaRPr lang="en-US" dirty="0"/>
          </a:p>
          <a:p>
            <a:pPr lvl="2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dirty="0"/>
              <a:t>R2D2 Terres </a:t>
            </a:r>
            <a:r>
              <a:rPr lang="fr-FR" dirty="0" err="1"/>
              <a:t>Inovia</a:t>
            </a:r>
            <a:endParaRPr lang="fr-FR" dirty="0"/>
          </a:p>
          <a:p>
            <a:pPr lvl="2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CA </a:t>
            </a:r>
            <a:r>
              <a:rPr lang="fr-FR" dirty="0"/>
              <a:t>Marne en partenariat avec Symbiose : implantation de BF </a:t>
            </a:r>
            <a:r>
              <a:rPr lang="fr-FR" dirty="0" err="1"/>
              <a:t>intraparcellaire</a:t>
            </a:r>
            <a:r>
              <a:rPr lang="fr-FR" dirty="0"/>
              <a:t> à l’échelle du territoire d’une commune (+ et gestion des bordures de champs et pieds de haies) : suivi de </a:t>
            </a:r>
            <a:r>
              <a:rPr lang="fr-FR" dirty="0" smtClean="0"/>
              <a:t>floraison, effet positif/abeille. </a:t>
            </a:r>
            <a:r>
              <a:rPr lang="fr-FR" dirty="0"/>
              <a:t>Critères de caractérisation des IAE.</a:t>
            </a:r>
          </a:p>
          <a:p>
            <a:pPr lvl="2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APREL (</a:t>
            </a:r>
            <a:r>
              <a:rPr lang="fr-FR" dirty="0" err="1" smtClean="0"/>
              <a:t>expé</a:t>
            </a:r>
            <a:r>
              <a:rPr lang="fr-FR" dirty="0" smtClean="0"/>
              <a:t> maraichage, </a:t>
            </a:r>
            <a:r>
              <a:rPr lang="fr-FR" dirty="0"/>
              <a:t>P</a:t>
            </a:r>
            <a:r>
              <a:rPr lang="fr-FR" dirty="0" smtClean="0"/>
              <a:t>rovence): projets en cours sur l’intégration de BF dans les cultures maraichères sous abris et en plein champs : </a:t>
            </a:r>
            <a:r>
              <a:rPr lang="fr-FR" b="1" dirty="0"/>
              <a:t>AGRECOMEL</a:t>
            </a:r>
            <a:r>
              <a:rPr lang="fr-FR" dirty="0"/>
              <a:t> (DEPHY EXPE Melon : melon sous abri), </a:t>
            </a:r>
            <a:r>
              <a:rPr lang="fr-FR" b="1" dirty="0"/>
              <a:t>COSYNUS</a:t>
            </a:r>
            <a:r>
              <a:rPr lang="fr-FR" dirty="0"/>
              <a:t> (DEPHY EXPE : approche biodiversité fonctionnelle sur une rotation aubergine/concombre sous abri) et </a:t>
            </a:r>
            <a:r>
              <a:rPr lang="fr-FR" b="1" dirty="0"/>
              <a:t>ABC</a:t>
            </a:r>
            <a:r>
              <a:rPr lang="fr-FR" dirty="0"/>
              <a:t> (</a:t>
            </a:r>
            <a:r>
              <a:rPr lang="fr-FR" dirty="0" err="1"/>
              <a:t>FranceAgrimer</a:t>
            </a:r>
            <a:r>
              <a:rPr lang="fr-FR" dirty="0"/>
              <a:t> 2019-2023 : courgette plein champ</a:t>
            </a:r>
            <a:r>
              <a:rPr lang="fr-FR" dirty="0" smtClean="0"/>
              <a:t>).</a:t>
            </a:r>
          </a:p>
          <a:p>
            <a:pPr lvl="2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Pôle légume CA 41 : volet biodiversité dans DEPHY </a:t>
            </a:r>
            <a:r>
              <a:rPr lang="fr-FR" dirty="0" err="1" smtClean="0"/>
              <a:t>expé</a:t>
            </a:r>
            <a:r>
              <a:rPr lang="fr-FR" dirty="0" smtClean="0"/>
              <a:t> fraises </a:t>
            </a:r>
            <a:r>
              <a:rPr lang="fr-FR" dirty="0" err="1" smtClean="0"/>
              <a:t>Fragasyst</a:t>
            </a:r>
            <a:r>
              <a:rPr lang="fr-FR" dirty="0" smtClean="0"/>
              <a:t>. Travaux anciens sur fraises et asperges</a:t>
            </a:r>
          </a:p>
          <a:p>
            <a:pPr lvl="2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dirty="0"/>
              <a:t>Plant </a:t>
            </a:r>
            <a:r>
              <a:rPr lang="fr-FR" dirty="0" err="1"/>
              <a:t>Serv</a:t>
            </a:r>
            <a:r>
              <a:rPr lang="fr-FR" dirty="0"/>
              <a:t> (Université de Rennes)</a:t>
            </a:r>
          </a:p>
          <a:p>
            <a:pPr lvl="2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fr-FR" dirty="0" smtClean="0"/>
          </a:p>
          <a:p>
            <a:pPr lvl="1">
              <a:spcBef>
                <a:spcPts val="600"/>
              </a:spcBef>
            </a:pP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21117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/>
              <a:t>T</a:t>
            </a:r>
            <a:r>
              <a:rPr lang="fr-FR" dirty="0" smtClean="0"/>
              <a:t>ravaux </a:t>
            </a:r>
            <a:r>
              <a:rPr lang="fr-FR" dirty="0"/>
              <a:t>déjà </a:t>
            </a:r>
            <a:r>
              <a:rPr lang="fr-FR" dirty="0" smtClean="0"/>
              <a:t>identifiés (non exhaustif)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978154" y="1067488"/>
            <a:ext cx="7842318" cy="3592494"/>
          </a:xfrm>
        </p:spPr>
        <p:txBody>
          <a:bodyPr>
            <a:normAutofit/>
          </a:bodyPr>
          <a:lstStyle/>
          <a:p>
            <a:pPr lvl="1">
              <a:spcBef>
                <a:spcPts val="600"/>
              </a:spcBef>
            </a:pPr>
            <a:r>
              <a:rPr lang="fr-FR" b="1" dirty="0" smtClean="0"/>
              <a:t>PLANTSERV </a:t>
            </a:r>
            <a:r>
              <a:rPr lang="fr-FR" dirty="0" smtClean="0"/>
              <a:t>(Pilotage Université de Rennes, cadre </a:t>
            </a:r>
            <a:r>
              <a:rPr lang="fr-FR" dirty="0" err="1" smtClean="0"/>
              <a:t>Ecophyto</a:t>
            </a:r>
            <a:r>
              <a:rPr lang="fr-FR" dirty="0" smtClean="0"/>
              <a:t> 2019-2022). </a:t>
            </a:r>
            <a:r>
              <a:rPr lang="fr-FR" i="1" dirty="0" smtClean="0"/>
              <a:t>Diapo transmises par Jonathan </a:t>
            </a:r>
            <a:r>
              <a:rPr lang="fr-FR" i="1" dirty="0"/>
              <a:t>Marks Perreau (</a:t>
            </a:r>
            <a:r>
              <a:rPr lang="fr-FR" i="1" dirty="0" err="1" smtClean="0"/>
              <a:t>Arvalis</a:t>
            </a:r>
            <a:r>
              <a:rPr lang="fr-FR" i="1" dirty="0" smtClean="0"/>
              <a:t>), </a:t>
            </a:r>
            <a:r>
              <a:rPr lang="fr-FR" b="1" i="1" dirty="0" smtClean="0"/>
              <a:t>excusé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0" t="31981" r="19578" b="25451"/>
          <a:stretch/>
        </p:blipFill>
        <p:spPr bwMode="auto">
          <a:xfrm>
            <a:off x="683568" y="1707654"/>
            <a:ext cx="7776864" cy="294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43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/>
              <a:t>T</a:t>
            </a:r>
            <a:r>
              <a:rPr lang="fr-FR" dirty="0" smtClean="0"/>
              <a:t>ravaux </a:t>
            </a:r>
            <a:r>
              <a:rPr lang="fr-FR" dirty="0"/>
              <a:t>déjà </a:t>
            </a:r>
            <a:r>
              <a:rPr lang="fr-FR" dirty="0" smtClean="0"/>
              <a:t>identifiés (non exhaustif)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978154" y="1067488"/>
            <a:ext cx="7842318" cy="3592494"/>
          </a:xfrm>
        </p:spPr>
        <p:txBody>
          <a:bodyPr>
            <a:normAutofit/>
          </a:bodyPr>
          <a:lstStyle/>
          <a:p>
            <a:pPr lvl="1">
              <a:spcBef>
                <a:spcPts val="600"/>
              </a:spcBef>
            </a:pPr>
            <a:r>
              <a:rPr lang="fr-FR" b="1" dirty="0" smtClean="0"/>
              <a:t>PLANTSERV </a:t>
            </a:r>
            <a:r>
              <a:rPr lang="fr-FR" dirty="0" smtClean="0"/>
              <a:t>(Pilotage Université de Rennes, cadre </a:t>
            </a:r>
            <a:r>
              <a:rPr lang="fr-FR" dirty="0" err="1" smtClean="0"/>
              <a:t>Ecophyto</a:t>
            </a:r>
            <a:r>
              <a:rPr lang="fr-FR" dirty="0" smtClean="0"/>
              <a:t> 2019-2022). </a:t>
            </a:r>
            <a:r>
              <a:rPr lang="fr-FR" i="1" dirty="0" smtClean="0"/>
              <a:t>Diapo transmises par Jonathan </a:t>
            </a:r>
            <a:r>
              <a:rPr lang="fr-FR" i="1" dirty="0"/>
              <a:t>Marks Perreau (</a:t>
            </a:r>
            <a:r>
              <a:rPr lang="fr-FR" i="1" dirty="0" err="1" smtClean="0"/>
              <a:t>Arvalis</a:t>
            </a:r>
            <a:r>
              <a:rPr lang="fr-FR" i="1" dirty="0" smtClean="0"/>
              <a:t>), </a:t>
            </a:r>
            <a:r>
              <a:rPr lang="fr-FR" b="1" i="1" dirty="0" smtClean="0"/>
              <a:t>excusé</a:t>
            </a:r>
          </a:p>
          <a:p>
            <a:pPr lvl="1">
              <a:spcBef>
                <a:spcPts val="600"/>
              </a:spcBef>
            </a:pPr>
            <a:endParaRPr lang="fr-FR" b="1" i="1" dirty="0"/>
          </a:p>
          <a:p>
            <a:pPr lvl="1">
              <a:spcBef>
                <a:spcPts val="600"/>
              </a:spcBef>
            </a:pPr>
            <a:r>
              <a:rPr lang="fr-FR" b="1" i="1" dirty="0" smtClean="0"/>
              <a:t>Premières conclusions des deux 1</a:t>
            </a:r>
            <a:r>
              <a:rPr lang="fr-FR" b="1" i="1" baseline="30000" dirty="0" smtClean="0"/>
              <a:t>ères</a:t>
            </a:r>
            <a:r>
              <a:rPr lang="fr-FR" b="1" i="1" dirty="0" smtClean="0"/>
              <a:t> années : </a:t>
            </a:r>
          </a:p>
          <a:p>
            <a:pPr lvl="2">
              <a:spcBef>
                <a:spcPts val="600"/>
              </a:spcBef>
            </a:pPr>
            <a:r>
              <a:rPr lang="fr-FR" dirty="0" smtClean="0"/>
              <a:t>La proximité d’un couvert fleuri a un effet négatif sur les densités de pucerons uniquement à la fin de l’hiver</a:t>
            </a:r>
          </a:p>
          <a:p>
            <a:pPr lvl="2">
              <a:spcBef>
                <a:spcPts val="600"/>
              </a:spcBef>
            </a:pPr>
            <a:r>
              <a:rPr lang="fr-FR" dirty="0"/>
              <a:t> </a:t>
            </a:r>
            <a:r>
              <a:rPr lang="fr-FR" dirty="0" smtClean="0"/>
              <a:t>Le taux de parasitisme est plus élevé à proximité du couvert fleuri uniquement en janvier</a:t>
            </a:r>
          </a:p>
          <a:p>
            <a:pPr lvl="2">
              <a:spcBef>
                <a:spcPts val="600"/>
              </a:spcBef>
            </a:pPr>
            <a:r>
              <a:rPr lang="fr-FR" dirty="0" smtClean="0"/>
              <a:t>L’activité des carabes est favorisée par la proximité d’un couvert tout au long de l’hiver</a:t>
            </a:r>
          </a:p>
          <a:p>
            <a:pPr lvl="2">
              <a:spcBef>
                <a:spcPts val="600"/>
              </a:spcBef>
            </a:pPr>
            <a:r>
              <a:rPr lang="fr-FR" dirty="0" smtClean="0"/>
              <a:t>Diminution des populations de pucerons seulement à la fin de l’hiver donc a priori faible incidence sur la JNO (en cours d’analyse)</a:t>
            </a:r>
          </a:p>
          <a:p>
            <a:pPr marL="685800" lvl="2" indent="0">
              <a:spcBef>
                <a:spcPts val="600"/>
              </a:spcBef>
              <a:buNone/>
            </a:pPr>
            <a:endParaRPr lang="fr-FR" b="1" i="1" dirty="0" smtClean="0"/>
          </a:p>
        </p:txBody>
      </p:sp>
    </p:spTree>
    <p:extLst>
      <p:ext uri="{BB962C8B-B14F-4D97-AF65-F5344CB8AC3E}">
        <p14:creationId xmlns:p14="http://schemas.microsoft.com/office/powerpoint/2010/main" val="320571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 smtClean="0"/>
              <a:t>GT </a:t>
            </a:r>
            <a:r>
              <a:rPr lang="fr-FR" dirty="0" smtClean="0"/>
              <a:t>BF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Tour de table</a:t>
            </a:r>
          </a:p>
          <a:p>
            <a:pPr lvl="1"/>
            <a:r>
              <a:rPr lang="fr-FR" dirty="0" smtClean="0"/>
              <a:t>Pour privilégier les échanges technique : on ne laisse pas le temps à chacun de se présenter</a:t>
            </a:r>
          </a:p>
          <a:p>
            <a:pPr lvl="1"/>
            <a:r>
              <a:rPr lang="fr-FR" dirty="0" smtClean="0"/>
              <a:t>En revanche, si vous avez d’autres </a:t>
            </a:r>
            <a:r>
              <a:rPr lang="fr-FR" dirty="0"/>
              <a:t>travaux sur </a:t>
            </a:r>
            <a:r>
              <a:rPr lang="fr-FR" dirty="0" smtClean="0"/>
              <a:t>les bandes fleuries : signalez-le nous ! (lever la main ou dans le tchat) </a:t>
            </a:r>
          </a:p>
          <a:p>
            <a:pPr lvl="1"/>
            <a:r>
              <a:rPr lang="fr-FR" dirty="0" smtClean="0"/>
              <a:t>Pour identifier les participants plus facilement, penser à vous nommer dans les paramètres (Prénom Nom, structure)</a:t>
            </a:r>
          </a:p>
        </p:txBody>
      </p:sp>
    </p:spTree>
    <p:extLst>
      <p:ext uri="{BB962C8B-B14F-4D97-AF65-F5344CB8AC3E}">
        <p14:creationId xmlns:p14="http://schemas.microsoft.com/office/powerpoint/2010/main" val="177584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 smtClean="0"/>
              <a:t>Différences entre BF en extérieur et BF sous abri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915566"/>
            <a:ext cx="7465229" cy="339447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fr-FR" dirty="0" smtClean="0"/>
              <a:t>Plusieurs différences pouvant influencer l’efficacité de BF existent entre un usage à l’extérieur et un usage sous abri:</a:t>
            </a:r>
          </a:p>
          <a:p>
            <a:pPr lvl="1">
              <a:spcAft>
                <a:spcPts val="1200"/>
              </a:spcAft>
            </a:pPr>
            <a:r>
              <a:rPr lang="fr-FR" dirty="0" smtClean="0"/>
              <a:t>auxiliaires spontanés (venant de </a:t>
            </a:r>
            <a:r>
              <a:rPr lang="fr-FR" dirty="0" err="1" smtClean="0"/>
              <a:t>l’ext</a:t>
            </a:r>
            <a:r>
              <a:rPr lang="fr-FR" smtClean="0"/>
              <a:t>., encore </a:t>
            </a:r>
            <a:r>
              <a:rPr lang="fr-FR" dirty="0" smtClean="0"/>
              <a:t>en repos hivernale) désynchronisés avec le développement des ravageurs (plus précoce sous abri)</a:t>
            </a:r>
          </a:p>
          <a:p>
            <a:pPr lvl="1">
              <a:spcAft>
                <a:spcPts val="1200"/>
              </a:spcAft>
            </a:pPr>
            <a:r>
              <a:rPr lang="fr-FR" dirty="0" smtClean="0"/>
              <a:t>Pas d’UV-B sous abri, peu d’aux. G et climat différent =&gt; sensibilité plus forte aux ravageurs =&gt; augmentation possible des </a:t>
            </a:r>
            <a:r>
              <a:rPr lang="fr-FR" dirty="0" err="1" smtClean="0"/>
              <a:t>rava</a:t>
            </a:r>
            <a:r>
              <a:rPr lang="fr-FR" dirty="0" smtClean="0"/>
              <a:t> sur BF qui contamine ensuite le culture (en particulier thrips, acarien et puceron)</a:t>
            </a:r>
          </a:p>
          <a:p>
            <a:pPr lvl="1">
              <a:spcAft>
                <a:spcPts val="1200"/>
              </a:spcAft>
            </a:pPr>
            <a:r>
              <a:rPr lang="fr-FR" dirty="0" smtClean="0"/>
              <a:t>Pas de lumière polarisée et pas d’UV entraînent des couleurs de fleur différents qui peuvent être moins attractives pour les aux. floricoles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4511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xmlns="" id="{45D37F4E-DDB4-456B-97E0-9937730A03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xmlns="" id="{181B8C90-035E-4E0D-A029-CD6F76B2F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70" y="178905"/>
            <a:ext cx="8263890" cy="1075811"/>
          </a:xfrm>
        </p:spPr>
        <p:txBody>
          <a:bodyPr anchor="b">
            <a:normAutofit fontScale="90000"/>
          </a:bodyPr>
          <a:lstStyle/>
          <a:p>
            <a:r>
              <a:rPr lang="fr-FR" sz="3800"/>
              <a:t>Utilisation des semences « Végétal local »</a:t>
            </a:r>
          </a:p>
        </p:txBody>
      </p:sp>
      <p:sp>
        <p:nvSpPr>
          <p:cNvPr id="73" name="sketchy line">
            <a:extLst>
              <a:ext uri="{FF2B5EF4-FFF2-40B4-BE49-F238E27FC236}">
                <a16:creationId xmlns:a16="http://schemas.microsoft.com/office/drawing/2014/main" xmlns="" id="{B2DD41CD-8F47-4F56-AD12-4E2FF76969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9370" y="1261158"/>
            <a:ext cx="8229600" cy="13716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xmlns="" id="{C847D123-C779-48E7-81F7-8ABC93D898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370" y="1553487"/>
            <a:ext cx="5035164" cy="3089379"/>
          </a:xfrm>
        </p:spPr>
        <p:txBody>
          <a:bodyPr anchor="t">
            <a:normAutofit lnSpcReduction="10000"/>
          </a:bodyPr>
          <a:lstStyle/>
          <a:p>
            <a:r>
              <a:rPr lang="fr-FR" sz="1700" dirty="0"/>
              <a:t>Marque créée par les Conservatoire Botaniques</a:t>
            </a:r>
          </a:p>
          <a:p>
            <a:r>
              <a:rPr lang="fr-FR" sz="1700" dirty="0"/>
              <a:t>Mélanges d’espèces disponibles</a:t>
            </a:r>
          </a:p>
          <a:p>
            <a:pPr lvl="1"/>
            <a:r>
              <a:rPr lang="fr-FR" sz="1700" dirty="0"/>
              <a:t>Tout en « végétal local » ?</a:t>
            </a:r>
          </a:p>
          <a:p>
            <a:pPr lvl="1"/>
            <a:r>
              <a:rPr lang="fr-FR" sz="1700" dirty="0"/>
              <a:t>Quelques espèces de semences « végétal local » ?</a:t>
            </a:r>
          </a:p>
          <a:p>
            <a:r>
              <a:rPr lang="fr-FR" sz="1700" dirty="0"/>
              <a:t>Disponibilité en fonction des zones biogéographiques</a:t>
            </a:r>
          </a:p>
          <a:p>
            <a:r>
              <a:rPr lang="fr-FR" sz="1700" dirty="0"/>
              <a:t>Coût des semences</a:t>
            </a:r>
          </a:p>
          <a:p>
            <a:r>
              <a:rPr lang="fr-FR" sz="1700" dirty="0"/>
              <a:t>Comment régler ce problème ?</a:t>
            </a:r>
          </a:p>
          <a:p>
            <a:pPr lvl="1"/>
            <a:r>
              <a:rPr lang="fr-FR" sz="1700" dirty="0"/>
              <a:t>En mélangeant avec d’autres espèces ?</a:t>
            </a:r>
          </a:p>
          <a:p>
            <a:pPr lvl="1"/>
            <a:r>
              <a:rPr lang="fr-FR" sz="1700"/>
              <a:t>Lesquelles ?</a:t>
            </a:r>
            <a:endParaRPr lang="fr-FR" sz="1700" dirty="0"/>
          </a:p>
          <a:p>
            <a:endParaRPr lang="fr-FR" sz="1700" dirty="0"/>
          </a:p>
        </p:txBody>
      </p:sp>
      <p:pic>
        <p:nvPicPr>
          <p:cNvPr id="1026" name="Picture 2" descr="Une image contenant carte&#10;&#10;Description générée automatiquement">
            <a:extLst>
              <a:ext uri="{FF2B5EF4-FFF2-40B4-BE49-F238E27FC236}">
                <a16:creationId xmlns:a16="http://schemas.microsoft.com/office/drawing/2014/main" xmlns="" id="{43B2ACB3-EA66-49A0-91E7-8516BD3F83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9" r="-1" b="2510"/>
          <a:stretch/>
        </p:blipFill>
        <p:spPr bwMode="auto">
          <a:xfrm>
            <a:off x="5756744" y="1570482"/>
            <a:ext cx="2955798" cy="307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xmlns="" id="{C5858360-FC29-4A8C-8D94-CE59B00C024D}"/>
              </a:ext>
            </a:extLst>
          </p:cNvPr>
          <p:cNvSpPr txBox="1"/>
          <p:nvPr/>
        </p:nvSpPr>
        <p:spPr>
          <a:xfrm>
            <a:off x="4932040" y="3363838"/>
            <a:ext cx="2808312" cy="154657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l"/>
            <a:r>
              <a:rPr lang="fr-FR" sz="1600" b="0" i="0" dirty="0">
                <a:solidFill>
                  <a:srgbClr val="9DC433"/>
                </a:solidFill>
                <a:effectLst/>
                <a:latin typeface="Raleway Black" panose="020B0604020202020204" pitchFamily="2" charset="0"/>
              </a:rPr>
              <a:t>70</a:t>
            </a:r>
          </a:p>
          <a:p>
            <a:pPr algn="l"/>
            <a:r>
              <a:rPr lang="fr-FR" sz="1600" b="0" i="0" dirty="0">
                <a:solidFill>
                  <a:srgbClr val="000000"/>
                </a:solidFill>
                <a:effectLst/>
                <a:latin typeface="Raleway Medium" panose="020B0604020202020204" pitchFamily="2" charset="0"/>
              </a:rPr>
              <a:t>Producteurs</a:t>
            </a:r>
            <a:br>
              <a:rPr lang="fr-FR" sz="1600" b="0" i="0" dirty="0">
                <a:solidFill>
                  <a:srgbClr val="000000"/>
                </a:solidFill>
                <a:effectLst/>
                <a:latin typeface="Raleway Medium" panose="020B0604020202020204" pitchFamily="2" charset="0"/>
              </a:rPr>
            </a:br>
            <a:r>
              <a:rPr lang="fr-FR" sz="1600" b="0" i="0" dirty="0">
                <a:solidFill>
                  <a:srgbClr val="000000"/>
                </a:solidFill>
                <a:effectLst/>
                <a:latin typeface="Raleway Medium" panose="020B0604020202020204" pitchFamily="2" charset="0"/>
              </a:rPr>
              <a:t>inscrits</a:t>
            </a:r>
          </a:p>
          <a:p>
            <a:pPr algn="l"/>
            <a:r>
              <a:rPr lang="fr-FR" sz="1600" b="0" i="0" dirty="0">
                <a:solidFill>
                  <a:srgbClr val="9DC433"/>
                </a:solidFill>
                <a:effectLst/>
                <a:latin typeface="Raleway Black" panose="020B0604020202020204" pitchFamily="2" charset="0"/>
              </a:rPr>
              <a:t>705</a:t>
            </a:r>
          </a:p>
          <a:p>
            <a:pPr algn="l"/>
            <a:r>
              <a:rPr lang="fr-FR" sz="1600" b="0" i="0" dirty="0">
                <a:solidFill>
                  <a:srgbClr val="000000"/>
                </a:solidFill>
                <a:effectLst/>
                <a:latin typeface="Raleway Medium" panose="020B0604020202020204" pitchFamily="2" charset="0"/>
              </a:rPr>
              <a:t>Végétaux</a:t>
            </a:r>
            <a:br>
              <a:rPr lang="fr-FR" sz="1600" b="0" i="0" dirty="0">
                <a:solidFill>
                  <a:srgbClr val="000000"/>
                </a:solidFill>
                <a:effectLst/>
                <a:latin typeface="Raleway Medium" panose="020B0604020202020204" pitchFamily="2" charset="0"/>
              </a:rPr>
            </a:br>
            <a:r>
              <a:rPr lang="fr-FR" sz="1600" b="0" i="0" dirty="0">
                <a:solidFill>
                  <a:srgbClr val="000000"/>
                </a:solidFill>
                <a:effectLst/>
                <a:latin typeface="Raleway Medium" panose="020B0604020202020204" pitchFamily="2" charset="0"/>
              </a:rPr>
              <a:t>répertoriés</a:t>
            </a:r>
          </a:p>
        </p:txBody>
      </p:sp>
    </p:spTree>
    <p:extLst>
      <p:ext uri="{BB962C8B-B14F-4D97-AF65-F5344CB8AC3E}">
        <p14:creationId xmlns:p14="http://schemas.microsoft.com/office/powerpoint/2010/main" val="157732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331640" y="20226"/>
            <a:ext cx="7370790" cy="493758"/>
          </a:xfrm>
        </p:spPr>
        <p:txBody>
          <a:bodyPr>
            <a:normAutofit/>
          </a:bodyPr>
          <a:lstStyle/>
          <a:p>
            <a:r>
              <a:rPr lang="fr-FR" dirty="0" smtClean="0"/>
              <a:t>Echanges/discussions</a:t>
            </a:r>
            <a:endParaRPr lang="fr-FR" dirty="0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Conclusion/ références déjà connues</a:t>
            </a:r>
          </a:p>
          <a:p>
            <a:r>
              <a:rPr lang="fr-FR" dirty="0" smtClean="0"/>
              <a:t>Questions restantes ? Besoins ?</a:t>
            </a:r>
          </a:p>
          <a:p>
            <a:pPr lvl="1"/>
            <a:r>
              <a:rPr lang="fr-FR" dirty="0" smtClean="0"/>
              <a:t>Fiches techniques ? Fiches retours d’expérience sur les mélanges ?</a:t>
            </a:r>
          </a:p>
          <a:p>
            <a:pPr lvl="1"/>
            <a:r>
              <a:rPr lang="fr-FR" dirty="0" smtClean="0"/>
              <a:t>Protocoles pour projet d’</a:t>
            </a:r>
            <a:r>
              <a:rPr lang="fr-FR" dirty="0" err="1" smtClean="0"/>
              <a:t>expé</a:t>
            </a:r>
            <a:r>
              <a:rPr lang="fr-FR" dirty="0" smtClean="0"/>
              <a:t> ?</a:t>
            </a:r>
          </a:p>
          <a:p>
            <a:pPr lvl="1"/>
            <a:r>
              <a:rPr lang="fr-FR" dirty="0" smtClean="0"/>
              <a:t>…</a:t>
            </a:r>
          </a:p>
          <a:p>
            <a:r>
              <a:rPr lang="fr-FR" dirty="0" smtClean="0"/>
              <a:t>Sur quoi notre groupe de travail pourrait-il travailler utilement ?</a:t>
            </a:r>
          </a:p>
          <a:p>
            <a:r>
              <a:rPr lang="fr-FR" dirty="0" smtClean="0"/>
              <a:t>Organisation des travaux : </a:t>
            </a:r>
            <a:r>
              <a:rPr lang="fr-FR" dirty="0"/>
              <a:t>Qui fait quoi </a:t>
            </a:r>
            <a:r>
              <a:rPr lang="fr-FR" dirty="0" smtClean="0"/>
              <a:t>? Quand ?</a:t>
            </a:r>
            <a:endParaRPr lang="fr-FR" dirty="0"/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09653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315701D59CB489FE473EC4672B9CE" ma:contentTypeVersion="13" ma:contentTypeDescription="Crée un document." ma:contentTypeScope="" ma:versionID="ec853d52bc39b77848d47ce184d29965">
  <xsd:schema xmlns:xsd="http://www.w3.org/2001/XMLSchema" xmlns:xs="http://www.w3.org/2001/XMLSchema" xmlns:p="http://schemas.microsoft.com/office/2006/metadata/properties" xmlns:ns3="a9e19d77-90f1-49fb-ba77-80c056ce5a74" xmlns:ns4="475167b6-01bb-4f94-b3ce-5641193fe4ff" targetNamespace="http://schemas.microsoft.com/office/2006/metadata/properties" ma:root="true" ma:fieldsID="ecc894eb2f19af60d470f39237f2bf91" ns3:_="" ns4:_="">
    <xsd:import namespace="a9e19d77-90f1-49fb-ba77-80c056ce5a74"/>
    <xsd:import namespace="475167b6-01bb-4f94-b3ce-5641193fe4f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e19d77-90f1-49fb-ba77-80c056ce5a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5167b6-01bb-4f94-b3ce-5641193fe4f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Partage du hachage d’indicateur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C1EFC4-8E0C-4451-B225-85BB1A3968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9e19d77-90f1-49fb-ba77-80c056ce5a74"/>
    <ds:schemaRef ds:uri="475167b6-01bb-4f94-b3ce-5641193fe4f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D32FA90-496E-471D-BA4E-11A9596DAD97}">
  <ds:schemaRefs>
    <ds:schemaRef ds:uri="http://schemas.openxmlformats.org/package/2006/metadata/core-properties"/>
    <ds:schemaRef ds:uri="a9e19d77-90f1-49fb-ba77-80c056ce5a74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475167b6-01bb-4f94-b3ce-5641193fe4ff"/>
    <ds:schemaRef ds:uri="http://schemas.microsoft.com/office/2006/documentManagement/types"/>
    <ds:schemaRef ds:uri="http://purl.org/dc/terms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24BA3F5-0A19-4F2E-AE15-4735B4FFEC7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8881</TotalTime>
  <Words>1133</Words>
  <Application>Microsoft Office PowerPoint</Application>
  <PresentationFormat>Affichage à l'écran (16:9)</PresentationFormat>
  <Paragraphs>131</Paragraphs>
  <Slides>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Présentation PowerPoint</vt:lpstr>
      <vt:lpstr>OJ</vt:lpstr>
      <vt:lpstr>Pourquoi ce groupe de travail ?</vt:lpstr>
      <vt:lpstr>Pourquoi ce groupe de travail sur les bandes fleuries ?</vt:lpstr>
      <vt:lpstr>Participants inscrits A-t-on oublié quelqu’un ?</vt:lpstr>
      <vt:lpstr>Travaux déjà identifiés (non exhaustif)</vt:lpstr>
      <vt:lpstr>Travaux déjà identifiés (non exhaustif)</vt:lpstr>
      <vt:lpstr>Travaux déjà identifiés (non exhaustif)</vt:lpstr>
      <vt:lpstr>Travaux déjà identifiés (non exhaustif) : travaux mentionnés par les participants</vt:lpstr>
      <vt:lpstr>Travaux déjà identifiés (non exhaustif)</vt:lpstr>
      <vt:lpstr>Travaux déjà identifiés (non exhaustif)</vt:lpstr>
      <vt:lpstr>GT BF</vt:lpstr>
      <vt:lpstr>Différences entre BF en extérieur et BF sous abri</vt:lpstr>
      <vt:lpstr>Utilisation des semences « Végétal local »</vt:lpstr>
      <vt:lpstr>Echanges/discussions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Constat – qq exemples</dc:title>
  <dc:creator>a.ferre@orange.fr</dc:creator>
  <cp:lastModifiedBy>Celine CERVEK</cp:lastModifiedBy>
  <cp:revision>262</cp:revision>
  <cp:lastPrinted>2022-01-10T17:58:57Z</cp:lastPrinted>
  <dcterms:created xsi:type="dcterms:W3CDTF">2020-11-08T05:39:29Z</dcterms:created>
  <dcterms:modified xsi:type="dcterms:W3CDTF">2022-01-11T16:22:18Z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0x010100344315701D59CB489FE473EC4672B9CE</vt:lpwstr>
  </property>
</Properties>
</file>